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1" r:id="rId4"/>
    <p:sldId id="272" r:id="rId5"/>
    <p:sldId id="258" r:id="rId6"/>
    <p:sldId id="273" r:id="rId7"/>
    <p:sldId id="265" r:id="rId8"/>
    <p:sldId id="267" r:id="rId9"/>
    <p:sldId id="266" r:id="rId10"/>
    <p:sldId id="274" r:id="rId11"/>
    <p:sldId id="264" r:id="rId12"/>
    <p:sldId id="262" r:id="rId13"/>
    <p:sldId id="260" r:id="rId14"/>
    <p:sldId id="259" r:id="rId15"/>
    <p:sldId id="276" r:id="rId16"/>
    <p:sldId id="277" r:id="rId17"/>
    <p:sldId id="281" r:id="rId18"/>
    <p:sldId id="282" r:id="rId19"/>
    <p:sldId id="257" r:id="rId20"/>
    <p:sldId id="279" r:id="rId21"/>
    <p:sldId id="268" r:id="rId22"/>
    <p:sldId id="270" r:id="rId23"/>
    <p:sldId id="283" r:id="rId24"/>
    <p:sldId id="269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4" autoAdjust="0"/>
  </p:normalViewPr>
  <p:slideViewPr>
    <p:cSldViewPr snapToGrid="0" snapToObjects="1">
      <p:cViewPr varScale="1">
        <p:scale>
          <a:sx n="94" d="100"/>
          <a:sy n="94" d="100"/>
        </p:scale>
        <p:origin x="20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C8003-56A6-45C2-8814-DB96B51B8BD2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4B15-09EE-4C50-8E8C-FF5D92AD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child choose which color blocks to remove and then child and therapist share their favorite: color, tv show or movie, food, toy/game, </a:t>
            </a:r>
            <a:r>
              <a:rPr lang="en-US" dirty="0" err="1"/>
              <a:t>icecream</a:t>
            </a:r>
            <a:r>
              <a:rPr lang="en-US" dirty="0"/>
              <a:t>, super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child’s interest to create images to pair with full body PMR. Ex: stiff tight muscles like storm troopers; buzz lightyear; frozen Anna; Warm, loose relaxed muscles like Chewbacca, Woody, Melted 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 Alarm Analogy; Fight Flight Freeze;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fight flight freeze;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Feelings Words: Let child pick color to uncover a feeling; Show pictures and have child name the feeling; Teach one the child doesn’t know; Have child show on their face what the feeling looks like; Therapist makes a feeling face and child points to which feeling and says name of feeling;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a kid feel when: Thunderstorm; get candy; brother take toy; fall off bike; dinner is yucky</a:t>
            </a:r>
          </a:p>
          <a:p>
            <a:r>
              <a:rPr lang="en-US" dirty="0"/>
              <a:t>Have child tell a time that they feel: angry, sad, scared, disgust(grossed out); happy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heart hands for teaching cognitive triangle.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9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these or any other visuals to cue trauma narration for young kids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3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Sticker Chart; Fill up the road with stickers and earn ??? Game time at end; reward from caregivers;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agenda to create and check off as you do in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visual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3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use to blue dots for child to identify trauma types they have experienced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Moveable visual images for: physical/verbal abuse; family fighting; neglect; parent leaving; weather related; moving homes; loved one dying; scary things on news; broken private part rule/sexual abuse</a:t>
            </a:r>
          </a:p>
          <a:p>
            <a:r>
              <a:rPr lang="en-US" dirty="0"/>
              <a:t>Can use throughout other components to include trauma focus (ex: asking feelings when remember trauma)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PTSD symptoms – Could use to sort at ones they have or simply to name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PTSD symptom pictorially without words; Can use throughout other components to include trauma focus (ex: asking feelings when remember trauma)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PreK “Important Things To Do Today!” </a:t>
            </a:r>
          </a:p>
          <a:p>
            <a:r>
              <a:rPr lang="en-US" dirty="0"/>
              <a:t>Plan with parent specific tasks; Only use positive attention and rewards; Earning stickers for immediate reward/praise</a:t>
            </a:r>
          </a:p>
          <a:p>
            <a:r>
              <a:rPr lang="en-US" dirty="0"/>
              <a:t>5-7yr </a:t>
            </a:r>
            <a:r>
              <a:rPr lang="en-US" dirty="0" err="1"/>
              <a:t>olds</a:t>
            </a:r>
            <a:r>
              <a:rPr lang="en-US" dirty="0"/>
              <a:t> can also build in end of day reward for getting a certain number of stickers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670E-E909-2348-91B8-7EBB32111BA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9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spirit.com/files/original/Im-Happy-Sad-Today-preview-1.pdf" TargetMode="External"/><Relationship Id="rId3" Type="http://schemas.openxmlformats.org/officeDocument/2006/relationships/hyperlink" Target="https://www.nctsn.org/resources/rosie-remembers-mommy-forever-her-heart" TargetMode="External"/><Relationship Id="rId7" Type="http://schemas.openxmlformats.org/officeDocument/2006/relationships/hyperlink" Target="https://www.youtube.com/watch?v=1Evwgu369Jw" TargetMode="External"/><Relationship Id="rId12" Type="http://schemas.openxmlformats.org/officeDocument/2006/relationships/hyperlink" Target="https://www.youtube.com/watch?v=a-5mdt9YN6I" TargetMode="External"/><Relationship Id="rId2" Type="http://schemas.openxmlformats.org/officeDocument/2006/relationships/hyperlink" Target="https://www.youtube.com/watch?v=23jDxNOdDC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dOkyKyVFnSs" TargetMode="External"/><Relationship Id="rId11" Type="http://schemas.openxmlformats.org/officeDocument/2006/relationships/hyperlink" Target="http://www.ncsby.org/" TargetMode="External"/><Relationship Id="rId5" Type="http://schemas.openxmlformats.org/officeDocument/2006/relationships/hyperlink" Target="https://oeta.pbslearningmedia.org/resource/ce65aeaa-ddd2-45dd-908e-6abd84ef2cb2/ce65aeaa-ddd2-45dd-908e-6abd84ef2cb2/" TargetMode="External"/><Relationship Id="rId10" Type="http://schemas.openxmlformats.org/officeDocument/2006/relationships/hyperlink" Target="https://www.youtube.com/watch?v=RqjIkkwMlnw" TargetMode="External"/><Relationship Id="rId4" Type="http://schemas.openxmlformats.org/officeDocument/2006/relationships/hyperlink" Target="https://www.youtube.com/watch?v=_mZbzDOpylA" TargetMode="External"/><Relationship Id="rId9" Type="http://schemas.openxmlformats.org/officeDocument/2006/relationships/hyperlink" Target="https://www.youtube.com/watch?v=QT6FdhKri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solated artist palette with three long different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8484" y="1308100"/>
            <a:ext cx="1955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021" y="1308100"/>
            <a:ext cx="2808246" cy="2103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66" y="4108137"/>
            <a:ext cx="2103506" cy="2103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976" y="4179643"/>
            <a:ext cx="3157433" cy="1608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409" y="1496462"/>
            <a:ext cx="2403653" cy="1932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225" y="3951163"/>
            <a:ext cx="2188837" cy="20540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8714" y="1402280"/>
            <a:ext cx="2103506" cy="2120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3267" y="1340575"/>
            <a:ext cx="2921291" cy="210347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60011" y="1340575"/>
            <a:ext cx="2403653" cy="21209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06816" y="3872676"/>
            <a:ext cx="2403653" cy="22604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16568" y="3951163"/>
            <a:ext cx="2808246" cy="210350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0907" y="4108137"/>
            <a:ext cx="2439121" cy="210350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C1475-C5B9-4489-BDE9-7EFF26643753}"/>
              </a:ext>
            </a:extLst>
          </p:cNvPr>
          <p:cNvSpPr txBox="1"/>
          <p:nvPr/>
        </p:nvSpPr>
        <p:spPr>
          <a:xfrm>
            <a:off x="900820" y="327853"/>
            <a:ext cx="73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Get to Know You Game!!</a:t>
            </a:r>
          </a:p>
        </p:txBody>
      </p:sp>
    </p:spTree>
    <p:extLst>
      <p:ext uri="{BB962C8B-B14F-4D97-AF65-F5344CB8AC3E}">
        <p14:creationId xmlns:p14="http://schemas.microsoft.com/office/powerpoint/2010/main" val="154722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AC283-ADD0-414A-9BCD-5F02320F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9" y="205964"/>
            <a:ext cx="1748820" cy="16384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87DAA-40A6-4DDB-90B1-6DAD690E6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186" y="228338"/>
            <a:ext cx="1500188" cy="1471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71F37-1A7E-49A4-9DCF-6CB5AF13C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02" y="269951"/>
            <a:ext cx="1585913" cy="1535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F0C9B-A520-456E-AD1F-796A32FE6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827" y="1822540"/>
            <a:ext cx="1007269" cy="1407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D0CC7-10DF-4441-B2B7-87962D2ED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61" y="3394302"/>
            <a:ext cx="1265418" cy="1491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52D033-A608-4820-A33B-86DB64869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2345" y="1847814"/>
            <a:ext cx="1887206" cy="1382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212A11-7908-46A5-82E5-710CD808A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325" y="2871886"/>
            <a:ext cx="1496522" cy="193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554ED-3088-4B98-B0C8-80EA6DDD76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0418" y="1762035"/>
            <a:ext cx="1372309" cy="1536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8EBD2-81F3-41DD-BF30-2C3B8B133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8692" y="234108"/>
            <a:ext cx="957263" cy="1328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2A05F5-3989-4359-845D-93C0E5B21D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4410" y="1793145"/>
            <a:ext cx="1135641" cy="1491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771CCB-D69D-4EC0-BE80-AC5D6F2C68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0561" y="3504671"/>
            <a:ext cx="1388308" cy="1458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45A29F-4A6D-4E9C-B0D5-861D3BFA5F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5342" y="5386387"/>
            <a:ext cx="1735186" cy="1471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83CA4D-3C80-471B-AD37-2BBF15507A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55145" y="3394302"/>
            <a:ext cx="1130006" cy="1458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B236E-487F-48BF-B566-875304AFB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9235" y="5407079"/>
            <a:ext cx="1435945" cy="124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1CD74E-800F-4D9D-A8A5-45190B1BEF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1638" y="5164931"/>
            <a:ext cx="1626487" cy="1693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D611EA-78BA-4D39-9612-B869D943A4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12" y="5300546"/>
            <a:ext cx="1342535" cy="14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E4C88-F02D-4A3E-BF0C-521062E3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08" y="0"/>
            <a:ext cx="6501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8315F4-7891-401E-B894-590B1EB1D65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68853"/>
          <a:ext cx="8229599" cy="4307585"/>
        </p:xfrm>
        <a:graphic>
          <a:graphicData uri="http://schemas.openxmlformats.org/drawingml/2006/table">
            <a:tbl>
              <a:tblPr firstRow="1" firstCol="1" bandRow="1"/>
              <a:tblGrid>
                <a:gridCol w="1392333">
                  <a:extLst>
                    <a:ext uri="{9D8B030D-6E8A-4147-A177-3AD203B41FA5}">
                      <a16:colId xmlns:a16="http://schemas.microsoft.com/office/drawing/2014/main" val="3846431717"/>
                    </a:ext>
                  </a:extLst>
                </a:gridCol>
                <a:gridCol w="896524">
                  <a:extLst>
                    <a:ext uri="{9D8B030D-6E8A-4147-A177-3AD203B41FA5}">
                      <a16:colId xmlns:a16="http://schemas.microsoft.com/office/drawing/2014/main" val="4277550095"/>
                    </a:ext>
                  </a:extLst>
                </a:gridCol>
                <a:gridCol w="897122">
                  <a:extLst>
                    <a:ext uri="{9D8B030D-6E8A-4147-A177-3AD203B41FA5}">
                      <a16:colId xmlns:a16="http://schemas.microsoft.com/office/drawing/2014/main" val="765506512"/>
                    </a:ext>
                  </a:extLst>
                </a:gridCol>
                <a:gridCol w="1000740">
                  <a:extLst>
                    <a:ext uri="{9D8B030D-6E8A-4147-A177-3AD203B41FA5}">
                      <a16:colId xmlns:a16="http://schemas.microsoft.com/office/drawing/2014/main" val="4116281684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3285932213"/>
                    </a:ext>
                  </a:extLst>
                </a:gridCol>
                <a:gridCol w="811658">
                  <a:extLst>
                    <a:ext uri="{9D8B030D-6E8A-4147-A177-3AD203B41FA5}">
                      <a16:colId xmlns:a16="http://schemas.microsoft.com/office/drawing/2014/main" val="1688920385"/>
                    </a:ext>
                  </a:extLst>
                </a:gridCol>
                <a:gridCol w="996594">
                  <a:extLst>
                    <a:ext uri="{9D8B030D-6E8A-4147-A177-3AD203B41FA5}">
                      <a16:colId xmlns:a16="http://schemas.microsoft.com/office/drawing/2014/main" val="3134751350"/>
                    </a:ext>
                  </a:extLst>
                </a:gridCol>
                <a:gridCol w="1207212">
                  <a:extLst>
                    <a:ext uri="{9D8B030D-6E8A-4147-A177-3AD203B41FA5}">
                      <a16:colId xmlns:a16="http://schemas.microsoft.com/office/drawing/2014/main" val="4176549884"/>
                    </a:ext>
                  </a:extLst>
                </a:gridCol>
              </a:tblGrid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41823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Dressed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370668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 bowl in Sink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86142"/>
                  </a:ext>
                </a:extLst>
              </a:tr>
              <a:tr h="337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Quiet Book Time in Room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03201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blocks in toybox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87019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Belly Breaths Practice</a:t>
                      </a: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89359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on PJs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2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D983B-F9DE-4B33-A792-3BBF3941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61"/>
          <a:stretch/>
        </p:blipFill>
        <p:spPr>
          <a:xfrm>
            <a:off x="6883685" y="500868"/>
            <a:ext cx="2137024" cy="2537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8DF71-8A78-4ADC-A1CD-E85051A32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99" y="500868"/>
            <a:ext cx="3227971" cy="1816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B0EEC-1625-4DEE-90A4-788439B22A27}"/>
              </a:ext>
            </a:extLst>
          </p:cNvPr>
          <p:cNvSpPr txBox="1"/>
          <p:nvPr/>
        </p:nvSpPr>
        <p:spPr>
          <a:xfrm>
            <a:off x="3302772" y="840916"/>
            <a:ext cx="4409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Be Chill like Chewy!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CC11FF-68DA-4085-B61C-A68DA9EF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99" y="2489664"/>
            <a:ext cx="2200275" cy="2762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9D1911-5FB1-4727-8471-437659C3F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619" y="3164441"/>
            <a:ext cx="2468231" cy="2619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F383A-7F30-4485-9903-A36CEEAC2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966" y="3870789"/>
            <a:ext cx="3269056" cy="19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1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FF7E45-E834-4ED3-9228-A5B36EE14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55" y="0"/>
            <a:ext cx="5476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8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F75F3-5976-45C9-8305-76FA9DCC6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9" y="16501"/>
            <a:ext cx="3128569" cy="4692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5CB5CC-1C49-4625-9A37-30ECE1EFAD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77" y="2178190"/>
            <a:ext cx="1069334" cy="83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5E00B-D766-4F6C-8612-49EE3E9F7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4709355"/>
            <a:ext cx="6781800" cy="20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56EA9FE-AD22-4EDF-B930-DD29BAB4F9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7" y="352389"/>
            <a:ext cx="1587509" cy="1924254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F83152D-147D-40B0-8997-AC39E102B5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91" y="4518107"/>
            <a:ext cx="1685195" cy="1759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F7DE1-0A92-4442-BA2B-E2A7CA3BC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092" y="2318891"/>
            <a:ext cx="3277073" cy="22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E01C5-298F-4DC4-A642-D1F3B403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70" y="0"/>
            <a:ext cx="50774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B94F2A-03F9-4A3B-9B7E-59D5C9BF1B14}"/>
              </a:ext>
            </a:extLst>
          </p:cNvPr>
          <p:cNvSpPr/>
          <p:nvPr/>
        </p:nvSpPr>
        <p:spPr>
          <a:xfrm>
            <a:off x="5671335" y="1284271"/>
            <a:ext cx="1520575" cy="29281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A72FB-67E5-4821-9B8A-A4D3FECF7C70}"/>
              </a:ext>
            </a:extLst>
          </p:cNvPr>
          <p:cNvSpPr/>
          <p:nvPr/>
        </p:nvSpPr>
        <p:spPr>
          <a:xfrm>
            <a:off x="3553845" y="184935"/>
            <a:ext cx="2117490" cy="41199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FB22B-3027-43EE-B945-4D5DC922232A}"/>
              </a:ext>
            </a:extLst>
          </p:cNvPr>
          <p:cNvSpPr/>
          <p:nvPr/>
        </p:nvSpPr>
        <p:spPr>
          <a:xfrm>
            <a:off x="2187383" y="1284271"/>
            <a:ext cx="1366462" cy="270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4A488-E455-4CA3-B93D-241B6031AA01}"/>
              </a:ext>
            </a:extLst>
          </p:cNvPr>
          <p:cNvSpPr/>
          <p:nvPr/>
        </p:nvSpPr>
        <p:spPr>
          <a:xfrm>
            <a:off x="2187384" y="4304872"/>
            <a:ext cx="1881690" cy="2553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C46E5-9B82-46EC-87F9-D12236C4A291}"/>
              </a:ext>
            </a:extLst>
          </p:cNvPr>
          <p:cNvSpPr/>
          <p:nvPr/>
        </p:nvSpPr>
        <p:spPr>
          <a:xfrm>
            <a:off x="5074928" y="4166172"/>
            <a:ext cx="2117490" cy="26455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490B5-A38E-4A74-B406-3FF87C61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1" y="-24498"/>
            <a:ext cx="7554520" cy="533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65039-9D3F-4A8C-BD1D-1420255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25" y="5311740"/>
            <a:ext cx="1508856" cy="1356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CFFCF-DFAF-43A2-BCFD-5C243F971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026" y="5396124"/>
            <a:ext cx="560123" cy="1277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4E74A-5E71-4EE9-B2FB-0A2300CD8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830" y="5166818"/>
            <a:ext cx="1839886" cy="1645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E62591-62DD-4457-A09D-C6BA1E081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397" y="5493407"/>
            <a:ext cx="1967608" cy="1180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7D3D2B-3BBE-453F-A7FC-CA7741B5E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409" y="5276398"/>
            <a:ext cx="1325366" cy="13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D62B3-AECB-4E99-88E4-4F2E60D4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33" y="0"/>
            <a:ext cx="53013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6919D1-A5EC-42B0-AE78-27833A56E6F7}"/>
              </a:ext>
            </a:extLst>
          </p:cNvPr>
          <p:cNvSpPr/>
          <p:nvPr/>
        </p:nvSpPr>
        <p:spPr>
          <a:xfrm>
            <a:off x="2384963" y="930238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97F28-9052-4C62-A83E-2E669AA87854}"/>
              </a:ext>
            </a:extLst>
          </p:cNvPr>
          <p:cNvSpPr/>
          <p:nvPr/>
        </p:nvSpPr>
        <p:spPr>
          <a:xfrm>
            <a:off x="3843195" y="920430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59C9-39CE-46BD-915E-D2A5DB925ED0}"/>
              </a:ext>
            </a:extLst>
          </p:cNvPr>
          <p:cNvSpPr/>
          <p:nvPr/>
        </p:nvSpPr>
        <p:spPr>
          <a:xfrm>
            <a:off x="3843195" y="4347169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E0663-B1A4-49F1-AA93-F13DB54796A8}"/>
              </a:ext>
            </a:extLst>
          </p:cNvPr>
          <p:cNvSpPr/>
          <p:nvPr/>
        </p:nvSpPr>
        <p:spPr>
          <a:xfrm>
            <a:off x="2466535" y="4347170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D4D3E-18B2-4BFC-BD69-8B976C71588B}"/>
              </a:ext>
            </a:extLst>
          </p:cNvPr>
          <p:cNvSpPr/>
          <p:nvPr/>
        </p:nvSpPr>
        <p:spPr>
          <a:xfrm>
            <a:off x="5356400" y="2617951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D3B13B-9AFD-4A35-92F7-264B885CE64D}"/>
              </a:ext>
            </a:extLst>
          </p:cNvPr>
          <p:cNvSpPr/>
          <p:nvPr/>
        </p:nvSpPr>
        <p:spPr>
          <a:xfrm>
            <a:off x="3843195" y="2675296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FBAA89-5DE2-40CD-86ED-D3D8F97A773D}"/>
              </a:ext>
            </a:extLst>
          </p:cNvPr>
          <p:cNvSpPr/>
          <p:nvPr/>
        </p:nvSpPr>
        <p:spPr>
          <a:xfrm>
            <a:off x="5356400" y="930238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E554A-4094-43DF-BB25-27056AE3383F}"/>
              </a:ext>
            </a:extLst>
          </p:cNvPr>
          <p:cNvSpPr/>
          <p:nvPr/>
        </p:nvSpPr>
        <p:spPr>
          <a:xfrm>
            <a:off x="5356400" y="4347170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209160-BBBD-49B4-B2B6-EDD3DAA267C0}"/>
              </a:ext>
            </a:extLst>
          </p:cNvPr>
          <p:cNvSpPr/>
          <p:nvPr/>
        </p:nvSpPr>
        <p:spPr>
          <a:xfrm>
            <a:off x="2474846" y="2675297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339F-E5C7-438B-8C7F-C36357780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0A6C3-0C0E-4561-B0D2-BC4055B9A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DA193-1317-420D-BBF2-71542F660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738CA-8201-458C-95AE-B2AC20484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27" y="1962729"/>
            <a:ext cx="1172787" cy="1172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A0536-131C-4B1D-BDC1-445C501A5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13" y="3374590"/>
            <a:ext cx="1172787" cy="1172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5DD701-A435-4A42-9583-83900DA5B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85" y="854858"/>
            <a:ext cx="1172787" cy="1172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46C405-CD52-487E-9478-9FAC718B9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4" y="1100345"/>
            <a:ext cx="623310" cy="623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7C78D4-F299-4F66-8B11-CE3185B99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45" y="218102"/>
            <a:ext cx="623310" cy="623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8342D-F610-464F-8084-993105897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2" y="232750"/>
            <a:ext cx="594014" cy="5940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302B12-04F6-4144-BB65-BDF163F50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64301"/>
            <a:ext cx="866574" cy="866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FB6B8D-3362-45B0-92FF-0E3C4D0B2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52" y="955120"/>
            <a:ext cx="975281" cy="975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8C998E-6363-4237-8A7C-6C9F68A0E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2" y="3416096"/>
            <a:ext cx="840737" cy="8407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C497DA-4B71-4572-A7C9-4CF3052A7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03" y="2344569"/>
            <a:ext cx="904760" cy="904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F42E23-5C6B-4755-B333-7E3B9B769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54" y="3406027"/>
            <a:ext cx="840737" cy="8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13589" y="1143929"/>
            <a:ext cx="3886200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prstClr val="white"/>
                </a:solidFill>
                <a:latin typeface="Calibri"/>
              </a:rPr>
              <a:t>How strong is your feeling?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260" y="4808393"/>
            <a:ext cx="2997776" cy="6494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dirty="0">
                <a:latin typeface="Mandingo" pitchFamily="2" charset="0"/>
              </a:rPr>
              <a:t>Feelings Gauge</a:t>
            </a:r>
            <a:endParaRPr lang="en-US" sz="3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348595" y="1827299"/>
            <a:ext cx="4681105" cy="2621613"/>
            <a:chOff x="800100" y="1023232"/>
            <a:chExt cx="7543800" cy="4503092"/>
          </a:xfrm>
        </p:grpSpPr>
        <p:pic>
          <p:nvPicPr>
            <p:cNvPr id="19" name="Picture 18" descr="Gau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23232"/>
              <a:ext cx="7543800" cy="402290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06699" y="4654035"/>
              <a:ext cx="380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3800" y="3491324"/>
              <a:ext cx="380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6932" y="3491324"/>
              <a:ext cx="380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7401" y="4654033"/>
              <a:ext cx="440267" cy="8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317011">
              <a:off x="2764331" y="3575245"/>
              <a:ext cx="914400" cy="81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Little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00499" y="3108755"/>
              <a:ext cx="1142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Middle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3142330">
              <a:off x="5530788" y="3575247"/>
              <a:ext cx="914400" cy="81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A Lot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6DEEF3-B7F2-467B-A8FC-7C9F7419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81" y="857250"/>
            <a:ext cx="39759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4592DD-7F13-46E6-974A-50F7F5E73D11}"/>
              </a:ext>
            </a:extLst>
          </p:cNvPr>
          <p:cNvGrpSpPr/>
          <p:nvPr/>
        </p:nvGrpSpPr>
        <p:grpSpPr>
          <a:xfrm>
            <a:off x="1013551" y="543904"/>
            <a:ext cx="7326217" cy="5636558"/>
            <a:chOff x="990608" y="1219199"/>
            <a:chExt cx="7466005" cy="5237164"/>
          </a:xfrm>
        </p:grpSpPr>
        <p:grpSp>
          <p:nvGrpSpPr>
            <p:cNvPr id="3" name="Group 18">
              <a:extLst>
                <a:ext uri="{FF2B5EF4-FFF2-40B4-BE49-F238E27FC236}">
                  <a16:creationId xmlns:a16="http://schemas.microsoft.com/office/drawing/2014/main" id="{7765B4E4-6172-4CE1-9925-A53359B09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8" y="1219199"/>
              <a:ext cx="7466005" cy="5237164"/>
              <a:chOff x="990600" y="1066799"/>
              <a:chExt cx="7465227" cy="5237164"/>
            </a:xfrm>
          </p:grpSpPr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F11817-1B70-4FF3-BF94-2B138C4BF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9764" y="2268810"/>
                <a:ext cx="2667001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 dirty="0">
                    <a:latin typeface="Times New Roman" charset="0"/>
                  </a:rPr>
                  <a:t>Think</a:t>
                </a:r>
              </a:p>
            </p:txBody>
          </p:sp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id="{7BC0455F-69F1-4A4A-95F7-4324B409F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650370"/>
                <a:ext cx="3429000" cy="3217030"/>
              </a:xfrm>
              <a:prstGeom prst="triangle">
                <a:avLst>
                  <a:gd name="adj" fmla="val 49345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0E273191-FEB5-4EF8-9B34-C8C7FD797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5334000"/>
                <a:ext cx="2286000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 dirty="0">
                    <a:latin typeface="Times New Roman" charset="0"/>
                  </a:rPr>
                  <a:t>Do </a:t>
                </a:r>
              </a:p>
            </p:txBody>
          </p:sp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C86BA148-0E14-4044-A887-4013A7E00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96705">
                <a:off x="2131986" y="4009036"/>
                <a:ext cx="2747743" cy="191081"/>
              </a:xfrm>
              <a:prstGeom prst="leftRightArrow">
                <a:avLst>
                  <a:gd name="adj1" fmla="val 50000"/>
                  <a:gd name="adj2" fmla="val 14122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id="{5C704ABD-F982-47FE-82B1-0F171B026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531859">
                <a:off x="4225974" y="4048651"/>
                <a:ext cx="2877394" cy="182615"/>
              </a:xfrm>
              <a:prstGeom prst="leftRightArrow">
                <a:avLst>
                  <a:gd name="adj1" fmla="val 50000"/>
                  <a:gd name="adj2" fmla="val 15047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id="{CF47DDE8-8490-4D78-AC20-B6632289A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6019800"/>
                <a:ext cx="2006600" cy="284163"/>
              </a:xfrm>
              <a:prstGeom prst="leftRightArrow">
                <a:avLst>
                  <a:gd name="adj1" fmla="val 50000"/>
                  <a:gd name="adj2" fmla="val 14122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1" name="Text Box 14">
                <a:extLst>
                  <a:ext uri="{FF2B5EF4-FFF2-40B4-BE49-F238E27FC236}">
                    <a16:creationId xmlns:a16="http://schemas.microsoft.com/office/drawing/2014/main" id="{1124C928-056E-462C-A7B4-3EF3C1AC9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5334000"/>
                <a:ext cx="2209800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 dirty="0">
                    <a:latin typeface="Times New Roman" charset="0"/>
                  </a:rPr>
                  <a:t>Feel </a:t>
                </a:r>
              </a:p>
            </p:txBody>
          </p:sp>
          <p:pic>
            <p:nvPicPr>
              <p:cNvPr id="12" name="Picture 2" descr="C:\Documents and Settings\sschmidt\Local Settings\Temporary Internet Files\Content.IE5\JM8JRL8D\MP900433140[1].jpg">
                <a:extLst>
                  <a:ext uri="{FF2B5EF4-FFF2-40B4-BE49-F238E27FC236}">
                    <a16:creationId xmlns:a16="http://schemas.microsoft.com/office/drawing/2014/main" id="{92F07979-735A-49B2-B043-73BF36611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5105400"/>
                <a:ext cx="1064427" cy="91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 descr="C:\Documents and Settings\sschmidt\Local Settings\Temporary Internet Files\Content.IE5\ED6Z636Z\MC900187587[1].wmf">
                <a:extLst>
                  <a:ext uri="{FF2B5EF4-FFF2-40B4-BE49-F238E27FC236}">
                    <a16:creationId xmlns:a16="http://schemas.microsoft.com/office/drawing/2014/main" id="{B3A0D03E-A236-4338-9CA4-8A918E2FF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2460" y="1066799"/>
                <a:ext cx="1061611" cy="1249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2" descr="http://www.clipartbest.com/cliparts/LcK/qkx/LcKqkxpca.png">
              <a:extLst>
                <a:ext uri="{FF2B5EF4-FFF2-40B4-BE49-F238E27FC236}">
                  <a16:creationId xmlns:a16="http://schemas.microsoft.com/office/drawing/2014/main" id="{8310C2C2-B98F-491F-96E6-A0A402862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90" y="5135626"/>
              <a:ext cx="662349" cy="99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131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0B4F3-B1F0-4339-AEEA-1EDD56341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59" y="4401421"/>
            <a:ext cx="3823542" cy="220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A711D-48A4-4376-8FD0-CC306B06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91" y="138629"/>
            <a:ext cx="2420039" cy="2420039"/>
          </a:xfrm>
          <a:prstGeom prst="rect">
            <a:avLst/>
          </a:prstGeom>
        </p:spPr>
      </p:pic>
      <p:pic>
        <p:nvPicPr>
          <p:cNvPr id="7" name="Picture 2" descr="C:\Documents and Settings\sschmidt\Local Settings\Temporary Internet Files\Content.IE5\JM8JRL8D\MP900433140[1].jpg">
            <a:extLst>
              <a:ext uri="{FF2B5EF4-FFF2-40B4-BE49-F238E27FC236}">
                <a16:creationId xmlns:a16="http://schemas.microsoft.com/office/drawing/2014/main" id="{0AB94F01-82A1-41FA-A3F7-08B42577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303" y="2555497"/>
            <a:ext cx="1857181" cy="17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592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3DB91-E22D-46B6-AF34-CBC77147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28" y="1145141"/>
            <a:ext cx="1752761" cy="2204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2B853-DC45-4B47-A88A-1F56FFB8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141" y="1050199"/>
            <a:ext cx="1816023" cy="2430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460AC-0D01-49B1-BC4F-9D51D33E9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085" y="4011899"/>
            <a:ext cx="1766957" cy="220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FFE49-7774-45B6-9E52-19F3C816D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550" y="1050199"/>
            <a:ext cx="1624104" cy="2204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7E132-98C3-48C0-98D4-36BF01364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843" y="3713985"/>
            <a:ext cx="1909121" cy="2502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26132-D8D6-475C-8505-88DA8598B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942" y="3766942"/>
            <a:ext cx="1909121" cy="2396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C49F7-ED25-4ED7-8F77-34FF22F42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25" y="1389488"/>
            <a:ext cx="1775892" cy="13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7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74AC3-20FE-4EC9-BE11-64DEBE58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29" y="-1"/>
            <a:ext cx="5238520" cy="68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61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16189-BFE6-41BB-97FB-E0A486BD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 to Videos, Resources to Use in Therapy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AC24A0-6804-439E-8464-1CAD9CE6B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82515"/>
              </p:ext>
            </p:extLst>
          </p:nvPr>
        </p:nvGraphicFramePr>
        <p:xfrm>
          <a:off x="457201" y="1417639"/>
          <a:ext cx="8483599" cy="468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367">
                  <a:extLst>
                    <a:ext uri="{9D8B030D-6E8A-4147-A177-3AD203B41FA5}">
                      <a16:colId xmlns:a16="http://schemas.microsoft.com/office/drawing/2014/main" val="1514792407"/>
                    </a:ext>
                  </a:extLst>
                </a:gridCol>
                <a:gridCol w="2463835">
                  <a:extLst>
                    <a:ext uri="{9D8B030D-6E8A-4147-A177-3AD203B41FA5}">
                      <a16:colId xmlns:a16="http://schemas.microsoft.com/office/drawing/2014/main" val="3671553912"/>
                    </a:ext>
                  </a:extLst>
                </a:gridCol>
                <a:gridCol w="2852397">
                  <a:extLst>
                    <a:ext uri="{9D8B030D-6E8A-4147-A177-3AD203B41FA5}">
                      <a16:colId xmlns:a16="http://schemas.microsoft.com/office/drawing/2014/main" val="2751102195"/>
                    </a:ext>
                  </a:extLst>
                </a:gridCol>
              </a:tblGrid>
              <a:tr h="604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Resource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Component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Web location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1382900578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Brain Builders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Psychoeducation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"/>
                        </a:rPr>
                        <a:t>https://www.youtube.com/watch?v=23jDxNOdDCk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890153519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Rosie Remembers - Grief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Psychoeducation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3"/>
                        </a:rPr>
                        <a:t>https://www.nctsn.org/resources/rosie-remembers-mommy-forever-her-heart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106495390"/>
                  </a:ext>
                </a:extLst>
              </a:tr>
              <a:tr h="367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Belly Breath - Sesame Street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Relaxation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4"/>
                        </a:rPr>
                        <a:t>https://www.youtube.com/watch?v=_mZbzDOpylA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2121465198"/>
                  </a:ext>
                </a:extLst>
              </a:tr>
              <a:tr h="438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Daniel Tiger - Relaxation Song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Relaxation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5"/>
                        </a:rPr>
                        <a:t>https://oeta.pbslearningmedia.org/resource/ce65aeaa-ddd2-45dd-908e-6abd84ef2cb2/ce65aeaa-ddd2-45dd-908e-6abd84ef2cb2/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27035993"/>
                  </a:ext>
                </a:extLst>
              </a:tr>
              <a:tr h="369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Daniel tiger - social emo songs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Affect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https://open.spotify.com/artist/0T91UD2v3byVXh8aSP8oHG?si=5Yuiqy1yRJS1pZd9OHKxGA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864640870"/>
                  </a:ext>
                </a:extLst>
              </a:tr>
              <a:tr h="37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Out Feeling Guessing Game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Affect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dirty="0">
                          <a:hlinkClick r:id="rId6"/>
                        </a:rPr>
                        <a:t>https://www.youtube.com/watch?v=dOkyKyVFnSs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3284603852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Inside Out - Feelings Validation Video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Affect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sng" strike="noStrike" dirty="0">
                          <a:effectLst/>
                          <a:hlinkClick r:id="rId7"/>
                        </a:rPr>
                        <a:t>https://www.youtube.com/watch?v=1Evwgu369Jw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2908419174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Happy – Sad Digital Book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Affect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dirty="0">
                          <a:hlinkClick r:id="rId8"/>
                        </a:rPr>
                        <a:t>https://www.freespirit.com/files/original/Im-Happy-Sad-Today-preview-1.pdf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4259898750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Brene</a:t>
                      </a:r>
                      <a:r>
                        <a:rPr lang="en-US" sz="1200" u="none" strike="noStrike" dirty="0">
                          <a:effectLst/>
                        </a:rPr>
                        <a:t> Brown - empathy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Affect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sng" strike="noStrike" dirty="0">
                          <a:effectLst/>
                          <a:hlinkClick r:id="rId9"/>
                        </a:rPr>
                        <a:t>https://www.youtube.com/watch?v=QT6FdhKriB8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463589577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Kung Fu Panda - Let it Flow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Trauma Narration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0"/>
                        </a:rPr>
                        <a:t>https://www.youtube.com/watch?v=RqjIkkwMlnw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344942733"/>
                  </a:ext>
                </a:extLst>
              </a:tr>
              <a:tr h="401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Problem Sexual Behavior Info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Enhancing Safety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1"/>
                        </a:rPr>
                        <a:t>www.ncsby.org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2132630292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My body Belongs to 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Enhancing Safety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 dirty="0">
                          <a:effectLst/>
                          <a:hlinkClick r:id="rId12"/>
                        </a:rPr>
                        <a:t>https://www.youtube.com/watch?v=a-5mdt9YN6I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21861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24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52E2E-B006-4D47-B706-D22672586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66" y="0"/>
            <a:ext cx="4901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>
            <a:extLst>
              <a:ext uri="{FF2B5EF4-FFF2-40B4-BE49-F238E27FC236}">
                <a16:creationId xmlns:a16="http://schemas.microsoft.com/office/drawing/2014/main" id="{0149163E-58BF-4975-A04B-54A4F8A6CE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146" y="385862"/>
            <a:ext cx="2082165" cy="1163955"/>
          </a:xfrm>
          <a:prstGeom prst="rect">
            <a:avLst/>
          </a:prstGeom>
        </p:spPr>
      </p:pic>
      <p:pic>
        <p:nvPicPr>
          <p:cNvPr id="3" name="image2.jpeg">
            <a:extLst>
              <a:ext uri="{FF2B5EF4-FFF2-40B4-BE49-F238E27FC236}">
                <a16:creationId xmlns:a16="http://schemas.microsoft.com/office/drawing/2014/main" id="{F5F503B2-A0B2-4B5E-9DCE-3D7DF0EB99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748" y="1694501"/>
            <a:ext cx="1584960" cy="1419860"/>
          </a:xfrm>
          <a:prstGeom prst="rect">
            <a:avLst/>
          </a:prstGeom>
        </p:spPr>
      </p:pic>
      <p:pic>
        <p:nvPicPr>
          <p:cNvPr id="4" name="image3.jpeg">
            <a:extLst>
              <a:ext uri="{FF2B5EF4-FFF2-40B4-BE49-F238E27FC236}">
                <a16:creationId xmlns:a16="http://schemas.microsoft.com/office/drawing/2014/main" id="{35CB293C-387A-4046-871C-697AD0CF0E7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21" y="449245"/>
            <a:ext cx="1868805" cy="1157605"/>
          </a:xfrm>
          <a:prstGeom prst="rect">
            <a:avLst/>
          </a:prstGeom>
        </p:spPr>
      </p:pic>
      <p:pic>
        <p:nvPicPr>
          <p:cNvPr id="5" name="image4.jpeg">
            <a:extLst>
              <a:ext uri="{FF2B5EF4-FFF2-40B4-BE49-F238E27FC236}">
                <a16:creationId xmlns:a16="http://schemas.microsoft.com/office/drawing/2014/main" id="{2A9E6B02-033B-43DE-AF78-F778E598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3106" y="1606850"/>
            <a:ext cx="1315720" cy="1696720"/>
          </a:xfrm>
          <a:prstGeom prst="rect">
            <a:avLst/>
          </a:prstGeom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1E1260D4-4F7F-49E2-8E87-FD0ED4945EE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977" y="3232119"/>
            <a:ext cx="1694815" cy="1691005"/>
          </a:xfrm>
          <a:prstGeom prst="rect">
            <a:avLst/>
          </a:prstGeom>
        </p:spPr>
      </p:pic>
      <p:pic>
        <p:nvPicPr>
          <p:cNvPr id="7" name="image6.jpeg">
            <a:extLst>
              <a:ext uri="{FF2B5EF4-FFF2-40B4-BE49-F238E27FC236}">
                <a16:creationId xmlns:a16="http://schemas.microsoft.com/office/drawing/2014/main" id="{8D176DE6-554C-49B0-9F7B-CCB2D33279A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73491" y="3625692"/>
            <a:ext cx="2045335" cy="1414145"/>
          </a:xfrm>
          <a:prstGeom prst="rect">
            <a:avLst/>
          </a:prstGeom>
        </p:spPr>
      </p:pic>
      <p:pic>
        <p:nvPicPr>
          <p:cNvPr id="8" name="image7.jpeg">
            <a:extLst>
              <a:ext uri="{FF2B5EF4-FFF2-40B4-BE49-F238E27FC236}">
                <a16:creationId xmlns:a16="http://schemas.microsoft.com/office/drawing/2014/main" id="{D22A343E-23C1-45AB-B69E-474CCB4C19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3977" y="5163499"/>
            <a:ext cx="1633855" cy="1536065"/>
          </a:xfrm>
          <a:prstGeom prst="rect">
            <a:avLst/>
          </a:prstGeom>
        </p:spPr>
      </p:pic>
      <p:pic>
        <p:nvPicPr>
          <p:cNvPr id="9" name="image8.jpeg">
            <a:extLst>
              <a:ext uri="{FF2B5EF4-FFF2-40B4-BE49-F238E27FC236}">
                <a16:creationId xmlns:a16="http://schemas.microsoft.com/office/drawing/2014/main" id="{B87D3DE9-7366-458D-B9DD-7172F32A96A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9353" y="5178693"/>
            <a:ext cx="2390140" cy="1709420"/>
          </a:xfrm>
          <a:prstGeom prst="rect">
            <a:avLst/>
          </a:prstGeom>
        </p:spPr>
      </p:pic>
      <p:pic>
        <p:nvPicPr>
          <p:cNvPr id="10" name="image13.jpeg">
            <a:extLst>
              <a:ext uri="{FF2B5EF4-FFF2-40B4-BE49-F238E27FC236}">
                <a16:creationId xmlns:a16="http://schemas.microsoft.com/office/drawing/2014/main" id="{84041397-A6CC-4BAD-920B-8D2052198524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93714" y="108366"/>
            <a:ext cx="2390140" cy="1718945"/>
          </a:xfrm>
          <a:prstGeom prst="rect">
            <a:avLst/>
          </a:prstGeom>
        </p:spPr>
      </p:pic>
      <p:pic>
        <p:nvPicPr>
          <p:cNvPr id="11" name="image14.jpeg">
            <a:extLst>
              <a:ext uri="{FF2B5EF4-FFF2-40B4-BE49-F238E27FC236}">
                <a16:creationId xmlns:a16="http://schemas.microsoft.com/office/drawing/2014/main" id="{6C6BBC7F-B3A9-4B25-AE9A-6FDB31C6270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55321" y="2104222"/>
            <a:ext cx="2101850" cy="1274108"/>
          </a:xfrm>
          <a:prstGeom prst="rect">
            <a:avLst/>
          </a:prstGeom>
        </p:spPr>
      </p:pic>
      <p:pic>
        <p:nvPicPr>
          <p:cNvPr id="12" name="image15.jpeg">
            <a:extLst>
              <a:ext uri="{FF2B5EF4-FFF2-40B4-BE49-F238E27FC236}">
                <a16:creationId xmlns:a16="http://schemas.microsoft.com/office/drawing/2014/main" id="{0CCED7B2-48C1-47FE-9C57-02B511D055E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55321" y="3378330"/>
            <a:ext cx="2320290" cy="1639570"/>
          </a:xfrm>
          <a:prstGeom prst="rect">
            <a:avLst/>
          </a:prstGeom>
        </p:spPr>
      </p:pic>
      <p:pic>
        <p:nvPicPr>
          <p:cNvPr id="13" name="image16.jpeg">
            <a:extLst>
              <a:ext uri="{FF2B5EF4-FFF2-40B4-BE49-F238E27FC236}">
                <a16:creationId xmlns:a16="http://schemas.microsoft.com/office/drawing/2014/main" id="{951E74AB-72B2-4913-ABD1-A4068105FBFE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27114" y="5058219"/>
            <a:ext cx="1856740" cy="1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3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BEC1B-721C-4A53-A0A2-315D3F893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8" y="1181443"/>
            <a:ext cx="3722007" cy="4890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1DC77-443F-4BF8-B212-E40FEC793E90}"/>
              </a:ext>
            </a:extLst>
          </p:cNvPr>
          <p:cNvSpPr txBox="1"/>
          <p:nvPr/>
        </p:nvSpPr>
        <p:spPr>
          <a:xfrm>
            <a:off x="851026" y="134944"/>
            <a:ext cx="723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is trauma?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478C5-76BC-46C2-B203-FFA29E909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065" y="1045986"/>
            <a:ext cx="4187529" cy="543204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E7510C-4576-4B21-90DF-29D7DA065271}"/>
              </a:ext>
            </a:extLst>
          </p:cNvPr>
          <p:cNvSpPr/>
          <p:nvPr/>
        </p:nvSpPr>
        <p:spPr>
          <a:xfrm>
            <a:off x="235390" y="244444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65449F-A13A-4CEF-A07F-57A258555716}"/>
              </a:ext>
            </a:extLst>
          </p:cNvPr>
          <p:cNvSpPr/>
          <p:nvPr/>
        </p:nvSpPr>
        <p:spPr>
          <a:xfrm>
            <a:off x="602056" y="237190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3D58C1-98A4-4ACD-BAFA-4CD2C786E335}"/>
              </a:ext>
            </a:extLst>
          </p:cNvPr>
          <p:cNvSpPr/>
          <p:nvPr/>
        </p:nvSpPr>
        <p:spPr>
          <a:xfrm>
            <a:off x="268209" y="414277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BDEB54-6D44-434F-A999-CB0AE3D0132B}"/>
              </a:ext>
            </a:extLst>
          </p:cNvPr>
          <p:cNvSpPr/>
          <p:nvPr/>
        </p:nvSpPr>
        <p:spPr>
          <a:xfrm>
            <a:off x="484360" y="429216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F40626-DA07-4321-B952-51567F22F63A}"/>
              </a:ext>
            </a:extLst>
          </p:cNvPr>
          <p:cNvSpPr/>
          <p:nvPr/>
        </p:nvSpPr>
        <p:spPr>
          <a:xfrm>
            <a:off x="418723" y="341118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4260E-B9DF-4C17-BA7E-0249E420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3" y="230044"/>
            <a:ext cx="1563462" cy="2025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F5BDE-8875-49C8-BCAF-48B66AABC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25" y="707710"/>
            <a:ext cx="2289246" cy="1775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ACD91-3E84-4345-88AE-0C61F0DD2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047" y="630507"/>
            <a:ext cx="1193006" cy="1550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45AB1-5ABC-4927-97C7-048376DF4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071" y="4739640"/>
            <a:ext cx="2224929" cy="181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4C7702-0690-4B4F-ABFD-018FE02D9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334" y="707710"/>
            <a:ext cx="1255653" cy="2358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1A1CC-1F9D-49CD-9AC1-B0F9D95F2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1921" y="2394583"/>
            <a:ext cx="1899062" cy="2358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F7133-9593-49F1-B863-73AB60E7BA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43" y="2631830"/>
            <a:ext cx="1899062" cy="188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162F3F-3591-4ECF-A960-ADCB775E3B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7021" y="4867385"/>
            <a:ext cx="2174979" cy="1834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0ABE6-63BC-47C5-9FB6-8772C35B3F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459" y="2916129"/>
            <a:ext cx="2024009" cy="15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1FEF3-6EF5-48B5-A49B-FB1E8A86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9" y="359923"/>
            <a:ext cx="3206672" cy="1506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3D669-D472-4F95-95BB-836DF9D3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10" y="2017349"/>
            <a:ext cx="3206672" cy="1447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708FB-78A1-4F2B-AEFD-0CDEA190C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79" y="3647394"/>
            <a:ext cx="3118003" cy="1420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950AC-0EFD-4A40-B3A7-0FD17FE0E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09" y="5277563"/>
            <a:ext cx="3118003" cy="1362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BE293-062A-49B4-8418-4B0ECA8EF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748" y="565406"/>
            <a:ext cx="3870175" cy="165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7B918-5000-4107-A3E5-22DE9BEF1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319336"/>
            <a:ext cx="3933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5C79D-6D09-46B9-A5C3-F4F89E26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5" y="2196029"/>
            <a:ext cx="3731677" cy="1826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4CDD9-2E94-4CA4-9A3D-4C3DD8AB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7864"/>
            <a:ext cx="3606188" cy="182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A80AF-6B94-43DF-A433-401A3C41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9503"/>
            <a:ext cx="39909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2888A-C182-4001-BF10-F5815A2F1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97" y="2143419"/>
            <a:ext cx="3392705" cy="171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67415-0106-47FA-9CA3-344D988EC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34" y="4440141"/>
            <a:ext cx="3580798" cy="1740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48C2E-731B-4095-B1A3-D89FAC778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420861"/>
            <a:ext cx="3250148" cy="14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D2DDE-9717-4D63-875A-889F6AFB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3" y="427937"/>
            <a:ext cx="3905250" cy="177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BA203-51A9-4C45-A4A9-E5BB85B2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46" y="2930487"/>
            <a:ext cx="3264263" cy="14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B215B-6F45-485A-A6F5-65D7189A7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599" y="742950"/>
            <a:ext cx="3498200" cy="1461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FC1E4-4A2F-4EC3-9557-44AF28833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599" y="2743200"/>
            <a:ext cx="3624956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1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767</Words>
  <Application>Microsoft Office PowerPoint</Application>
  <PresentationFormat>On-screen Show (4:3)</PresentationFormat>
  <Paragraphs>147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Mandingo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Feelings Gauge</vt:lpstr>
      <vt:lpstr>PowerPoint Presentation</vt:lpstr>
      <vt:lpstr>PowerPoint Presentation</vt:lpstr>
      <vt:lpstr>PowerPoint Presentation</vt:lpstr>
      <vt:lpstr>PowerPoint Presentation</vt:lpstr>
      <vt:lpstr>Links to Videos, Resources to Use in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Wells, Nicole</cp:lastModifiedBy>
  <cp:revision>46</cp:revision>
  <dcterms:created xsi:type="dcterms:W3CDTF">2020-08-06T14:19:13Z</dcterms:created>
  <dcterms:modified xsi:type="dcterms:W3CDTF">2022-08-12T14:18:45Z</dcterms:modified>
</cp:coreProperties>
</file>