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59" r:id="rId2"/>
    <p:sldId id="919" r:id="rId3"/>
    <p:sldId id="909" r:id="rId4"/>
    <p:sldId id="918" r:id="rId5"/>
    <p:sldId id="868" r:id="rId6"/>
    <p:sldId id="430" r:id="rId7"/>
    <p:sldId id="431" r:id="rId8"/>
    <p:sldId id="872" r:id="rId9"/>
    <p:sldId id="429" r:id="rId10"/>
    <p:sldId id="921" r:id="rId11"/>
    <p:sldId id="916" r:id="rId12"/>
    <p:sldId id="555" r:id="rId13"/>
    <p:sldId id="922" r:id="rId14"/>
    <p:sldId id="923" r:id="rId15"/>
    <p:sldId id="897" r:id="rId16"/>
    <p:sldId id="385" r:id="rId17"/>
    <p:sldId id="898" r:id="rId18"/>
    <p:sldId id="899" r:id="rId19"/>
    <p:sldId id="903" r:id="rId20"/>
    <p:sldId id="913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7CF"/>
    <a:srgbClr val="3183EE"/>
    <a:srgbClr val="C4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804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0EB3-37F1-44DE-B449-D9DE2F85160E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AB7E-ECBA-43CF-8E9C-DE526415D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0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6B6FD49-2EB1-7546-8359-6A25E5E08ABB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3875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F8438A5C-65EE-ED4D-97C8-0B13E5B24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5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59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4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49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4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0" y="693738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87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2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8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6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6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38A5C-65EE-ED4D-97C8-0B13E5B248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8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541383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20533676">
            <a:off x="618027" y="2444806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346">
            <a:off x="2856203" y="1109633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18345" y="1947144"/>
            <a:ext cx="4847038" cy="1189036"/>
          </a:xfrm>
        </p:spPr>
        <p:txBody>
          <a:bodyPr anchor="b"/>
          <a:lstStyle>
            <a:lvl1pPr>
              <a:defRPr sz="32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3288707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3583330"/>
            <a:ext cx="1968535" cy="534991"/>
          </a:xfrm>
          <a:prstGeom prst="rect">
            <a:avLst/>
          </a:prstGeo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Luzerne County Schools May 14,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2657137"/>
            <a:ext cx="2085881" cy="835010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4031599"/>
            <a:ext cx="738180" cy="42660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1891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pic>
        <p:nvPicPr>
          <p:cNvPr id="13" name="Picture 12" descr="DDAP_Color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38" y="6001614"/>
            <a:ext cx="2261616" cy="545592"/>
          </a:xfrm>
          <a:prstGeom prst="rect">
            <a:avLst/>
          </a:prstGeom>
        </p:spPr>
      </p:pic>
      <p:pic>
        <p:nvPicPr>
          <p:cNvPr id="17" name="Picture 16" descr="PCCDLogo-2C.bmp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35" y="6001614"/>
            <a:ext cx="2261616" cy="594940"/>
          </a:xfrm>
          <a:prstGeom prst="rect">
            <a:avLst/>
          </a:prstGeom>
        </p:spPr>
      </p:pic>
      <p:pic>
        <p:nvPicPr>
          <p:cNvPr id="18" name="Picture 17" descr="PDE Logo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1" y="6001614"/>
            <a:ext cx="2261616" cy="538480"/>
          </a:xfrm>
          <a:prstGeom prst="rect">
            <a:avLst/>
          </a:prstGeom>
        </p:spPr>
      </p:pic>
      <p:pic>
        <p:nvPicPr>
          <p:cNvPr id="19" name="Picture 18" descr="PAYS-Logo-2013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644">
            <a:off x="3361229" y="1288546"/>
            <a:ext cx="4875249" cy="584224"/>
          </a:xfrm>
          <a:prstGeom prst="rect">
            <a:avLst/>
          </a:prstGeom>
          <a:effectLst>
            <a:outerShdw blurRad="234950" dist="38100" dir="2700000" sx="102000" sy="102000" algn="tl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Luzerne County Schools May 14,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Luzerne County Schools May 14,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3529" y="6148875"/>
            <a:ext cx="2149191" cy="365125"/>
          </a:xfrm>
          <a:prstGeom prst="rect">
            <a:avLst/>
          </a:prstGeo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2" y="4045745"/>
            <a:ext cx="4708525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C3D69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4218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1"/>
            <a:ext cx="9144000" cy="584593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 rot="21017273">
            <a:off x="6238128" y="288449"/>
            <a:ext cx="1640012" cy="1218999"/>
            <a:chOff x="494947" y="417279"/>
            <a:chExt cx="2417578" cy="2421351"/>
          </a:xfrm>
        </p:grpSpPr>
        <p:sp>
          <p:nvSpPr>
            <p:cNvPr id="19" name="Freeform 18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22" name="Picture 21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 userDrawn="1"/>
        </p:nvGrpSpPr>
        <p:grpSpPr>
          <a:xfrm rot="507538">
            <a:off x="7272509" y="251578"/>
            <a:ext cx="1640012" cy="1218999"/>
            <a:chOff x="494947" y="417279"/>
            <a:chExt cx="2417578" cy="2421351"/>
          </a:xfrm>
        </p:grpSpPr>
        <p:sp>
          <p:nvSpPr>
            <p:cNvPr id="13" name="Freeform 12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6" name="Picture 15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4"/>
            <a:ext cx="8041439" cy="1322250"/>
          </a:xfrm>
        </p:spPr>
        <p:txBody>
          <a:bodyPr anchor="t"/>
          <a:lstStyle>
            <a:lvl1pPr algn="l">
              <a:defRPr sz="3200" b="1" cap="none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281" y="2820244"/>
            <a:ext cx="8041438" cy="243434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 rot="20952246">
            <a:off x="7057474" y="1118113"/>
            <a:ext cx="1630184" cy="1170238"/>
            <a:chOff x="494947" y="417279"/>
            <a:chExt cx="2417578" cy="2421351"/>
          </a:xfrm>
        </p:grpSpPr>
        <p:sp>
          <p:nvSpPr>
            <p:cNvPr id="24" name="Freeform 23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27" name="Picture 26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Luzerne County Schools May 14,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Luzerne County Schools May 14,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Luzerne County Schools May 14,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Luzerne County Schools May 14,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 userDrawn="1"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01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280" y="1438138"/>
            <a:ext cx="8041440" cy="455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80465" y="215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033052" y="1512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18283" y="1148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379409" y="513620"/>
            <a:ext cx="418110" cy="41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417184" y="196110"/>
            <a:ext cx="21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448212" y="1587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530533" y="13260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23246" y="7937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PAYS-Logo-2013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5" y="6041548"/>
            <a:ext cx="3355072" cy="402054"/>
          </a:xfrm>
          <a:prstGeom prst="rect">
            <a:avLst/>
          </a:prstGeom>
          <a:effectLst/>
        </p:spPr>
      </p:pic>
      <p:pic>
        <p:nvPicPr>
          <p:cNvPr id="17" name="Picture 16" descr="DDAP_Color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8" y="6049222"/>
            <a:ext cx="1526993" cy="368372"/>
          </a:xfrm>
          <a:prstGeom prst="rect">
            <a:avLst/>
          </a:prstGeom>
        </p:spPr>
      </p:pic>
      <p:pic>
        <p:nvPicPr>
          <p:cNvPr id="18" name="Picture 17" descr="PCCDLogo-2C.bmp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17" y="6028248"/>
            <a:ext cx="1400337" cy="368372"/>
          </a:xfrm>
          <a:prstGeom prst="rect">
            <a:avLst/>
          </a:prstGeom>
        </p:spPr>
      </p:pic>
      <p:pic>
        <p:nvPicPr>
          <p:cNvPr id="19" name="Picture 18" descr="PDE Logo.jp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57" y="6059382"/>
            <a:ext cx="1547163" cy="368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Courier New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²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ys.pa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scenter.ps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freebordersandclipart.com/ThemePages/PatrioticTheme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24029" y="2200886"/>
            <a:ext cx="5335254" cy="1189036"/>
          </a:xfrm>
        </p:spPr>
        <p:txBody>
          <a:bodyPr anchor="ctr" anchorCtr="0"/>
          <a:lstStyle/>
          <a:p>
            <a:pPr algn="ctr"/>
            <a:r>
              <a:rPr lang="en-US" u="sng" dirty="0"/>
              <a:t>2019 PAYS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025745" y="2780920"/>
            <a:ext cx="5274436" cy="1040845"/>
          </a:xfrm>
        </p:spPr>
        <p:txBody>
          <a:bodyPr anchor="ctr" anchorCtr="0">
            <a:normAutofit/>
          </a:bodyPr>
          <a:lstStyle/>
          <a:p>
            <a:r>
              <a:rPr lang="en-US" sz="2800" dirty="0"/>
              <a:t>Just the Basics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20520000">
            <a:off x="773674" y="2731686"/>
            <a:ext cx="2199238" cy="1675510"/>
          </a:xfrm>
        </p:spPr>
        <p:txBody>
          <a:bodyPr/>
          <a:lstStyle/>
          <a:p>
            <a:pPr algn="ctr"/>
            <a:r>
              <a:rPr lang="en-US" sz="2600" b="1" dirty="0"/>
              <a:t>Pennsylvania</a:t>
            </a:r>
          </a:p>
          <a:p>
            <a:pPr algn="ctr"/>
            <a:r>
              <a:rPr lang="en-US" sz="2600" b="1" dirty="0"/>
              <a:t>Youth Survey</a:t>
            </a:r>
          </a:p>
          <a:p>
            <a:pPr algn="ctr"/>
            <a:r>
              <a:rPr lang="en-US" sz="2800" b="1" dirty="0"/>
              <a:t>(PAYS)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7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0" y="2802919"/>
            <a:ext cx="8707020" cy="1959581"/>
          </a:xfrm>
        </p:spPr>
        <p:txBody>
          <a:bodyPr/>
          <a:lstStyle/>
          <a:p>
            <a:r>
              <a:rPr lang="en-US" sz="4000" dirty="0"/>
              <a:t>Survey &amp; Report Basics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029D210-2281-4729-B90C-F0D16020E87B}"/>
              </a:ext>
            </a:extLst>
          </p:cNvPr>
          <p:cNvSpPr txBox="1">
            <a:spLocks/>
          </p:cNvSpPr>
          <p:nvPr/>
        </p:nvSpPr>
        <p:spPr>
          <a:xfrm>
            <a:off x="0" y="-12118"/>
            <a:ext cx="9144000" cy="1301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Topics &amp; Edits Added</a:t>
            </a: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Over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E45573-5C1C-4D7D-9CCF-C9BBC22C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9" y="5817815"/>
            <a:ext cx="8699346" cy="798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4880" y="1738749"/>
            <a:ext cx="4145280" cy="41887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Bullying Online and Internet Safety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and online Abuse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Transitions and Mobility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After-school Activity Involvement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of Alcohol &amp; Rx Drugs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 for Being Bullied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Self-Harm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Updated Spanish translation versions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564" y="1738750"/>
            <a:ext cx="4145280" cy="418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Restorative Rest/Daytime Sleepiness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Depression &amp; Substance Use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Bullying &amp; Depression/Suicide</a:t>
            </a: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Prescription Drug Use 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Vaping/e-Cigarette Use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Gambling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Depression and Suicidal Ideation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Violence on School Property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52B1951-5878-490B-9075-19605EE3D2B6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5EE60895-E0CE-4E8E-9B99-8BCDDBD4C826}"/>
              </a:ext>
            </a:extLst>
          </p:cNvPr>
          <p:cNvSpPr/>
          <p:nvPr/>
        </p:nvSpPr>
        <p:spPr>
          <a:xfrm rot="1483023">
            <a:off x="206529" y="1091706"/>
            <a:ext cx="854175" cy="8541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F120A-15C8-4C6D-BCC8-E1AFEEDB48A4}"/>
              </a:ext>
            </a:extLst>
          </p:cNvPr>
          <p:cNvSpPr txBox="1"/>
          <p:nvPr/>
        </p:nvSpPr>
        <p:spPr>
          <a:xfrm rot="20382286">
            <a:off x="292782" y="1347618"/>
            <a:ext cx="68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906910939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23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PAYS Local/County Report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5"/>
            <a:ext cx="3590925" cy="48291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Demographics</a:t>
            </a:r>
          </a:p>
          <a:p>
            <a:pPr marL="457200" indent="-457200">
              <a:buFont typeface="+mj-lt"/>
              <a:buAutoNum type="arabicPeriod"/>
            </a:pPr>
            <a:endParaRPr lang="en-US" sz="4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ATOD Use and Access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High Prevalence/Early Initiation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Rx &amp; OTT Drugs &amp; Medications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Other Drugs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Risky Substance-Use Behaviors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Access &amp; Willingness to Use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Antisocial Behavior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Gambling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Other Anti-Social Behavior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Community &amp; School Climate &amp; Safety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Commitment to School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Involvement in Pro-Social Activities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Violence/Drugs on School Property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/>
              <a:t>Bullying &amp; Internet Safety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13208" y="1187030"/>
            <a:ext cx="4537494" cy="468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Wingdings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Courier New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Wingdings" charset="2"/>
              <a:buChar char="²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/>
              <a:buChar char="•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Social &amp; Emotional Health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Mental Health Concerns &amp; Suicide Risk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Transitions &amp; Mobility, Grief, &amp; Other Stressful Events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Cross-Tab Analysis:</a:t>
            </a:r>
          </a:p>
          <a:p>
            <a:pPr lvl="2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Depression &amp; Substance Use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(page 62)</a:t>
            </a:r>
          </a:p>
          <a:p>
            <a:pPr lvl="2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</a:rPr>
              <a:t>Bullying &amp; Depression/Suicide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(page 63)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Sleep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(page 67)</a:t>
            </a:r>
            <a:endParaRPr lang="en-US" sz="1400" dirty="0"/>
          </a:p>
          <a:p>
            <a:pPr marL="457200" indent="-457200">
              <a:buFont typeface="+mj-lt"/>
              <a:buAutoNum type="arabicPeriod" startAt="5"/>
            </a:pPr>
            <a:endParaRPr lang="en-US" sz="4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Systemic Factors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Perception of Risk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Perception of Parental Disapproval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Perception of  Peer Disapproval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Attitudes Toward Peer Use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Community Risk Associated with Availability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Rules &amp; Antisocial Behavior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Favorable Attitudes Toward Drug Use</a:t>
            </a:r>
          </a:p>
          <a:p>
            <a:pPr marL="457200" indent="-457200">
              <a:buFont typeface="+mj-lt"/>
              <a:buAutoNum type="arabicPeriod" startAt="5"/>
            </a:pPr>
            <a:endParaRPr lang="en-US" sz="5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Risk &amp; Protective Factors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Risk &amp; Protective Scales Defined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Understanding Cut-Points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Overall Risk &amp; Protective Scores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Risk &amp; Protective Factors by Grade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029D210-2281-4729-B90C-F0D16020E87B}"/>
              </a:ext>
            </a:extLst>
          </p:cNvPr>
          <p:cNvSpPr txBox="1">
            <a:spLocks/>
          </p:cNvSpPr>
          <p:nvPr/>
        </p:nvSpPr>
        <p:spPr>
          <a:xfrm>
            <a:off x="0" y="-12118"/>
            <a:ext cx="9144000" cy="1301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2019 Sleep Questions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E45573-5C1C-4D7D-9CCF-C9BBC22C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9" y="5817815"/>
            <a:ext cx="8699346" cy="7986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360" y="1413014"/>
            <a:ext cx="3931920" cy="376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Restorative Rest Question Added: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4163" lvl="1">
              <a:lnSpc>
                <a:spcPct val="11400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an average school night, how many hours of sleep do you get?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or less hours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hours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hours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hours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hours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hours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10+ hours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52B1951-5878-490B-9075-19605EE3D2B6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7DED2-812E-4F42-9893-F6EF5A687651}"/>
              </a:ext>
            </a:extLst>
          </p:cNvPr>
          <p:cNvSpPr/>
          <p:nvPr/>
        </p:nvSpPr>
        <p:spPr>
          <a:xfrm>
            <a:off x="4869179" y="1413014"/>
            <a:ext cx="4036695" cy="345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lnSpc>
                <a:spcPct val="114000"/>
              </a:lnSpc>
              <a:buClr>
                <a:schemeClr val="accent1"/>
              </a:buClr>
              <a:buFontTx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Daytime Sleepiness Question Added: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4163" lvl="1">
              <a:lnSpc>
                <a:spcPct val="11400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last two weeks, how often have you felt tired or sleepy during the day?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Everyday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Several Times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Twice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</a:t>
            </a:r>
          </a:p>
          <a:p>
            <a:pPr marL="1203325" lvl="2" indent="-288925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</a:t>
            </a: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chemeClr val="accent1"/>
              </a:buClr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38021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0" y="2802919"/>
            <a:ext cx="8707020" cy="1959581"/>
          </a:xfrm>
        </p:spPr>
        <p:txBody>
          <a:bodyPr/>
          <a:lstStyle/>
          <a:p>
            <a:r>
              <a:rPr lang="en-US" sz="4000" dirty="0"/>
              <a:t>Where To Go For</a:t>
            </a:r>
            <a:br>
              <a:rPr lang="en-US" sz="4000" dirty="0"/>
            </a:br>
            <a:r>
              <a:rPr lang="en-US" sz="4000" dirty="0"/>
              <a:t>Information &amp; Assistance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B2D793C-C115-4ED3-A441-CEFE1AC32C1D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880" y="3156813"/>
            <a:ext cx="8041440" cy="1001574"/>
          </a:xfrm>
        </p:spPr>
        <p:txBody>
          <a:bodyPr/>
          <a:lstStyle/>
          <a:p>
            <a:pPr algn="ctr"/>
            <a:r>
              <a:rPr lang="en-US" sz="3600" b="1" dirty="0"/>
              <a:t>PCCD</a:t>
            </a:r>
          </a:p>
        </p:txBody>
      </p:sp>
      <p:pic>
        <p:nvPicPr>
          <p:cNvPr id="6" name="Content Placeholder 5" descr="Pennsylvania Youth Survey (PAYS)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6061"/>
          <a:stretch/>
        </p:blipFill>
        <p:spPr>
          <a:xfrm>
            <a:off x="398880" y="1022070"/>
            <a:ext cx="8144976" cy="476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1AED4C-3CD8-4BC6-B125-490B33142074}"/>
              </a:ext>
            </a:extLst>
          </p:cNvPr>
          <p:cNvSpPr txBox="1">
            <a:spLocks/>
          </p:cNvSpPr>
          <p:nvPr/>
        </p:nvSpPr>
        <p:spPr>
          <a:xfrm>
            <a:off x="0" y="-12117"/>
            <a:ext cx="9144000" cy="100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www.PAYS.pa.gov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D49BF1E-66F5-4E13-8021-3BD73C5E7B03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336" y="2401349"/>
            <a:ext cx="3114136" cy="1027651"/>
          </a:xfrm>
        </p:spPr>
        <p:txBody>
          <a:bodyPr/>
          <a:lstStyle/>
          <a:p>
            <a:pPr algn="ctr"/>
            <a:r>
              <a:rPr lang="en-US" dirty="0"/>
              <a:t>Two PAYS</a:t>
            </a:r>
            <a:br>
              <a:rPr lang="en-US" dirty="0"/>
            </a:br>
            <a:r>
              <a:rPr lang="en-US" dirty="0"/>
              <a:t>State Reports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9" y="764288"/>
            <a:ext cx="5423032" cy="47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RibbonSharp"/>
          <p:cNvSpPr>
            <a:spLocks noEditPoints="1" noChangeArrowheads="1"/>
          </p:cNvSpPr>
          <p:nvPr/>
        </p:nvSpPr>
        <p:spPr bwMode="auto">
          <a:xfrm>
            <a:off x="3175329" y="4730058"/>
            <a:ext cx="2952750" cy="821277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7926" y="4947481"/>
            <a:ext cx="13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Coming in June!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694D17-E915-43FA-BAD7-DCB1995F06D2}"/>
              </a:ext>
            </a:extLst>
          </p:cNvPr>
          <p:cNvSpPr txBox="1">
            <a:spLocks/>
          </p:cNvSpPr>
          <p:nvPr/>
        </p:nvSpPr>
        <p:spPr>
          <a:xfrm>
            <a:off x="6188382" y="3598488"/>
            <a:ext cx="2879418" cy="2055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>
                <a:solidFill>
                  <a:schemeClr val="bg1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Methodology &amp; Deeper Dive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Trend Profile Report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96A4C3-07C5-4475-B5D0-7A7D764C887A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05-24 at 11.43.44 A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07" b="-33907"/>
          <a:stretch>
            <a:fillRect/>
          </a:stretch>
        </p:blipFill>
        <p:spPr>
          <a:xfrm>
            <a:off x="371474" y="1333500"/>
            <a:ext cx="8491451" cy="432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3AC77F-28BA-49BC-8CD5-E9EF35DDAF95}"/>
              </a:ext>
            </a:extLst>
          </p:cNvPr>
          <p:cNvSpPr txBox="1">
            <a:spLocks/>
          </p:cNvSpPr>
          <p:nvPr/>
        </p:nvSpPr>
        <p:spPr>
          <a:xfrm>
            <a:off x="0" y="-12117"/>
            <a:ext cx="9144000" cy="100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Access to County Reports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FE4D771-C75B-4BB5-80F4-354FF3F5B9E0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 PAYS Data_Reporting Form (1) -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28700"/>
            <a:ext cx="4678232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DE2F87-05FD-44D3-A056-70EB52DE6763}"/>
              </a:ext>
            </a:extLst>
          </p:cNvPr>
          <p:cNvSpPr txBox="1">
            <a:spLocks/>
          </p:cNvSpPr>
          <p:nvPr/>
        </p:nvSpPr>
        <p:spPr>
          <a:xfrm>
            <a:off x="0" y="-12117"/>
            <a:ext cx="9144000" cy="100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Special Report Order Form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DEB6716-8B87-4BF2-BE19-D40210E599FA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07963"/>
            <a:ext cx="8041440" cy="715962"/>
          </a:xfrm>
        </p:spPr>
        <p:txBody>
          <a:bodyPr/>
          <a:lstStyle/>
          <a:p>
            <a:pPr algn="ctr"/>
            <a:r>
              <a:rPr lang="en-US" sz="3600" dirty="0"/>
              <a:t>Data “Crosstabs”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23925"/>
            <a:ext cx="8699744" cy="3597402"/>
          </a:xfrm>
        </p:spPr>
        <p:txBody>
          <a:bodyPr>
            <a:noAutofit/>
          </a:bodyPr>
          <a:lstStyle/>
          <a:p>
            <a:r>
              <a:rPr lang="en-US" sz="1600" b="1" dirty="0"/>
              <a:t>Use the “Crosstab” Tool if: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400" dirty="0"/>
              <a:t>You’re interested in really diving into your data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400" dirty="0"/>
              <a:t>Ideal for grant writing and reporting – when you have a need to tell an engaging data story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400" dirty="0"/>
              <a:t>Considered to be a more advanced tool. </a:t>
            </a:r>
            <a:r>
              <a:rPr lang="en-US" sz="1400" b="1" u="sng" dirty="0"/>
              <a:t>Caution:</a:t>
            </a:r>
            <a:r>
              <a:rPr lang="en-US" sz="1400" dirty="0"/>
              <a:t> </a:t>
            </a:r>
            <a:r>
              <a:rPr lang="en-US" sz="1400" i="1" dirty="0"/>
              <a:t>It is quite easy to misinterpret or misrepresent this data</a:t>
            </a:r>
          </a:p>
          <a:p>
            <a:r>
              <a:rPr lang="en-US" sz="1600" b="1" dirty="0"/>
              <a:t>Five simple steps to create charts &amp; tables:</a:t>
            </a:r>
          </a:p>
          <a:p>
            <a:pPr marL="571500" indent="-2857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Select “state” data or a county</a:t>
            </a:r>
          </a:p>
          <a:p>
            <a:pPr marL="571500" indent="-2857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Select your primary question</a:t>
            </a:r>
          </a:p>
          <a:p>
            <a:pPr marL="571500" indent="-2857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Select your secondary question </a:t>
            </a:r>
            <a:r>
              <a:rPr lang="en-US" sz="1100" i="1" dirty="0"/>
              <a:t>(the contextual variable)</a:t>
            </a:r>
          </a:p>
          <a:p>
            <a:pPr marL="571500" indent="-2857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Select the grade population</a:t>
            </a:r>
          </a:p>
          <a:p>
            <a:pPr marL="571500" indent="-2857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Select the gender population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5"/>
          <a:stretch/>
        </p:blipFill>
        <p:spPr bwMode="auto">
          <a:xfrm>
            <a:off x="76200" y="3686917"/>
            <a:ext cx="8925296" cy="30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7401296" y="5342906"/>
            <a:ext cx="1600200" cy="914400"/>
          </a:xfrm>
          <a:prstGeom prst="borderCallout1">
            <a:avLst>
              <a:gd name="adj1" fmla="val 44260"/>
              <a:gd name="adj2" fmla="val -1653"/>
              <a:gd name="adj3" fmla="val 126229"/>
              <a:gd name="adj4" fmla="val -52432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NOTE: Strongly recommend use of supplemental documents on this tool/page.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534400" y="6248401"/>
            <a:ext cx="5334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>
              <a:latin typeface="Arial" charset="0"/>
              <a:cs typeface="Arial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6F9B8E2-9B33-47BA-98DD-B9681CB08D8E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05DEEF-D7B0-4429-846D-AAAA5FC6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16" y="172892"/>
            <a:ext cx="8041440" cy="121308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THANK YOU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PAYS Advisory Group (PAYSAG)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54121-D2C3-4E14-9B24-4B293997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6" y="1690113"/>
            <a:ext cx="8669547" cy="425415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EC92BF0-53E5-40D7-8DF4-B8EDEFDDA86F}"/>
              </a:ext>
            </a:extLst>
          </p:cNvPr>
          <p:cNvSpPr txBox="1">
            <a:spLocks/>
          </p:cNvSpPr>
          <p:nvPr/>
        </p:nvSpPr>
        <p:spPr bwMode="auto">
          <a:xfrm>
            <a:off x="8534400" y="6248400"/>
            <a:ext cx="5334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1AED4C-3CD8-4BC6-B125-490B33142074}"/>
              </a:ext>
            </a:extLst>
          </p:cNvPr>
          <p:cNvSpPr txBox="1">
            <a:spLocks/>
          </p:cNvSpPr>
          <p:nvPr/>
        </p:nvSpPr>
        <p:spPr>
          <a:xfrm>
            <a:off x="0" y="-12117"/>
            <a:ext cx="9144000" cy="100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www.EPISCenter.psu.edu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DFA5A-565B-4376-82F0-0BA20EA0E48A}"/>
              </a:ext>
            </a:extLst>
          </p:cNvPr>
          <p:cNvSpPr/>
          <p:nvPr/>
        </p:nvSpPr>
        <p:spPr>
          <a:xfrm>
            <a:off x="8048626" y="1724025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8BDE5-4549-45E9-955E-585E801BC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" y="1542125"/>
            <a:ext cx="8705852" cy="25912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AAA53-2DEA-4DFA-A4BF-F28B0813EC43}"/>
              </a:ext>
            </a:extLst>
          </p:cNvPr>
          <p:cNvSpPr/>
          <p:nvPr/>
        </p:nvSpPr>
        <p:spPr>
          <a:xfrm>
            <a:off x="257174" y="1542125"/>
            <a:ext cx="8705852" cy="25912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2C7E94-846E-4882-80B4-81FF85FBA0D1}"/>
              </a:ext>
            </a:extLst>
          </p:cNvPr>
          <p:cNvSpPr/>
          <p:nvPr/>
        </p:nvSpPr>
        <p:spPr>
          <a:xfrm>
            <a:off x="1155221" y="3695241"/>
            <a:ext cx="1362075" cy="5230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BB4287-01D4-4D30-8998-54101ED1812A}"/>
              </a:ext>
            </a:extLst>
          </p:cNvPr>
          <p:cNvSpPr/>
          <p:nvPr/>
        </p:nvSpPr>
        <p:spPr>
          <a:xfrm>
            <a:off x="2683874" y="4321834"/>
            <a:ext cx="3776251" cy="15613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Visit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www.episcenter.psu.edu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Click the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 Youth Survey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tab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Select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Submit a Question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Your question will go directly to EPIS Staff!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C94A0EE-BA72-437C-83D7-49911F6A9155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0" y="2802919"/>
            <a:ext cx="8707020" cy="1959581"/>
          </a:xfrm>
        </p:spPr>
        <p:txBody>
          <a:bodyPr/>
          <a:lstStyle/>
          <a:p>
            <a:r>
              <a:rPr lang="en-US" sz="4000" dirty="0"/>
              <a:t>Participation By-The-Numbers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534400" y="6248400"/>
            <a:ext cx="5334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E609C8-3478-4AFA-80D8-FF16B754F82B}"/>
              </a:ext>
            </a:extLst>
          </p:cNvPr>
          <p:cNvSpPr/>
          <p:nvPr/>
        </p:nvSpPr>
        <p:spPr>
          <a:xfrm>
            <a:off x="5073688" y="170473"/>
            <a:ext cx="3858182" cy="275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buClr>
                <a:schemeClr val="accent1"/>
              </a:buClr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2019 was the </a:t>
            </a:r>
          </a:p>
          <a:p>
            <a:pPr algn="ctr">
              <a:lnSpc>
                <a:spcPct val="119000"/>
              </a:lnSpc>
              <a:buClr>
                <a:schemeClr val="accent1"/>
              </a:buClr>
            </a:pPr>
            <a:r>
              <a:rPr lang="en-US" sz="3600" b="1" dirty="0">
                <a:solidFill>
                  <a:srgbClr val="C00000"/>
                </a:solidFill>
              </a:rPr>
              <a:t>15</a:t>
            </a:r>
            <a:r>
              <a:rPr lang="en-US" sz="3600" b="1" baseline="30000" dirty="0">
                <a:solidFill>
                  <a:srgbClr val="C00000"/>
                </a:solidFill>
              </a:rPr>
              <a:t>th</a:t>
            </a:r>
          </a:p>
          <a:p>
            <a:pPr algn="ctr">
              <a:lnSpc>
                <a:spcPct val="119000"/>
              </a:lnSpc>
              <a:buClr>
                <a:schemeClr val="accent1"/>
              </a:buClr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bi-annual </a:t>
            </a:r>
          </a:p>
          <a:p>
            <a:pPr algn="ctr">
              <a:lnSpc>
                <a:spcPct val="119000"/>
              </a:lnSpc>
              <a:buClr>
                <a:schemeClr val="accent1"/>
              </a:buClr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voluntary survey conducted since 1989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161898B-6AF5-4069-9526-4F2309247662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EE2322-D101-42FF-A0BF-32F025ACF6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5624710" y="2793176"/>
            <a:ext cx="2756139" cy="35844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1E5C93-840E-4413-B96E-E3086F0309C0}"/>
              </a:ext>
            </a:extLst>
          </p:cNvPr>
          <p:cNvSpPr txBox="1"/>
          <p:nvPr/>
        </p:nvSpPr>
        <p:spPr>
          <a:xfrm>
            <a:off x="2072318" y="7008000"/>
            <a:ext cx="5299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freebordersandclipart.com/ThemePages/PatrioticTheme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30BD47-AC28-438B-B142-A917D246DD95}"/>
              </a:ext>
            </a:extLst>
          </p:cNvPr>
          <p:cNvSpPr/>
          <p:nvPr/>
        </p:nvSpPr>
        <p:spPr>
          <a:xfrm>
            <a:off x="6206728" y="3454932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YES!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1973F-A6A1-42AA-9D1F-457242440EF7}"/>
              </a:ext>
            </a:extLst>
          </p:cNvPr>
          <p:cNvSpPr txBox="1"/>
          <p:nvPr/>
        </p:nvSpPr>
        <p:spPr>
          <a:xfrm>
            <a:off x="5622035" y="4339869"/>
            <a:ext cx="276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Pennsylvania is celebrating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30 YEARS</a:t>
            </a:r>
          </a:p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of using student survey data to drive decision-making!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CE27F-F52B-4494-8062-0DC290995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59" y="422230"/>
            <a:ext cx="4705523" cy="53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03927" cy="4830763"/>
          </a:xfrm>
        </p:spPr>
        <p:txBody>
          <a:bodyPr>
            <a:noAutofit/>
          </a:bodyPr>
          <a:lstStyle/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1989 – 1997</a:t>
            </a:r>
            <a:endParaRPr lang="en-US" sz="1800" b="1" i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Participation ranged from approximately 38,000 to 81,000 students</a:t>
            </a:r>
          </a:p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endParaRPr lang="en-US" sz="400" dirty="0"/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Participants identified through random sampling</a:t>
            </a:r>
          </a:p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endParaRPr lang="en-US" sz="400" dirty="0"/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Grades: 6, 7, 9, 12</a:t>
            </a:r>
          </a:p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endParaRPr lang="en-US" sz="400" dirty="0"/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Instrument: Primary Prevention Awareness, Attitude, &amp; Usage Scales (PPAAUS)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</a:endParaRPr>
          </a:p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2001 – 2019 </a:t>
            </a:r>
            <a:endParaRPr lang="en-US" sz="1800" b="1" i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Participation ranged from approx.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89K to 280K   </a:t>
            </a:r>
            <a:r>
              <a:rPr lang="en-US" sz="1600" dirty="0"/>
              <a:t>students in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150 to 413</a:t>
            </a:r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/>
              <a:t>school districts</a:t>
            </a:r>
          </a:p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endParaRPr lang="en-US" sz="400" dirty="0"/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Participants identified through probability proportional to enrollment</a:t>
            </a:r>
          </a:p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endParaRPr lang="en-US" sz="400" dirty="0"/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Grades: 6, 8, 10, 12</a:t>
            </a:r>
          </a:p>
          <a:p>
            <a:pPr marL="0" lvl="0" indent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None/>
            </a:pPr>
            <a:endParaRPr lang="en-US" sz="400" dirty="0"/>
          </a:p>
          <a:p>
            <a:pPr lvl="0" defTabSz="1082675">
              <a:lnSpc>
                <a:spcPct val="114000"/>
              </a:lnSpc>
              <a:spcBef>
                <a:spcPts val="0"/>
              </a:spcBef>
              <a:buClr>
                <a:srgbClr val="4F81BD"/>
              </a:buClr>
              <a:buSzTx/>
              <a:buFont typeface="Arial" panose="020B0604020202020204" pitchFamily="34" charset="0"/>
              <a:buChar char="•"/>
            </a:pPr>
            <a:r>
              <a:rPr lang="en-US" sz="1600" dirty="0"/>
              <a:t>Instrument: Communities That Care Youth Survey = PA Youth Survey (PAYS)</a:t>
            </a:r>
          </a:p>
          <a:p>
            <a:pPr marL="128016" indent="0" defTabSz="914400">
              <a:lnSpc>
                <a:spcPct val="114000"/>
              </a:lnSpc>
              <a:spcBef>
                <a:spcPts val="0"/>
              </a:spcBef>
              <a:buClr>
                <a:srgbClr val="C0504D">
                  <a:lumMod val="75000"/>
                </a:srgbClr>
              </a:buClr>
              <a:buSzTx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688975" lvl="1" indent="-288925" defTabSz="914400">
              <a:lnSpc>
                <a:spcPct val="114000"/>
              </a:lnSpc>
              <a:spcBef>
                <a:spcPts val="0"/>
              </a:spcBef>
              <a:buClr>
                <a:srgbClr val="C0504D">
                  <a:lumMod val="75000"/>
                </a:srgbClr>
              </a:buClr>
              <a:buSzTx/>
              <a:buFont typeface="Wingdings" panose="05000000000000000000" pitchFamily="2" charset="2"/>
              <a:buChar char="§"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16" y="172892"/>
            <a:ext cx="8041440" cy="82073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Administration/Participation History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24226-1A83-459E-B539-D0F42C526F8A}"/>
              </a:ext>
            </a:extLst>
          </p:cNvPr>
          <p:cNvSpPr/>
          <p:nvPr/>
        </p:nvSpPr>
        <p:spPr>
          <a:xfrm>
            <a:off x="3543701" y="3429000"/>
            <a:ext cx="1209454" cy="30379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CF687-5293-4D60-AA70-CA10A06320E5}"/>
              </a:ext>
            </a:extLst>
          </p:cNvPr>
          <p:cNvSpPr/>
          <p:nvPr/>
        </p:nvSpPr>
        <p:spPr>
          <a:xfrm>
            <a:off x="5861332" y="3429501"/>
            <a:ext cx="1057053" cy="30379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93DAFC-78F4-4D0A-8B72-681776863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9569"/>
              </p:ext>
            </p:extLst>
          </p:nvPr>
        </p:nvGraphicFramePr>
        <p:xfrm>
          <a:off x="310895" y="772594"/>
          <a:ext cx="8567928" cy="518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809">
                  <a:extLst>
                    <a:ext uri="{9D8B030D-6E8A-4147-A177-3AD203B41FA5}">
                      <a16:colId xmlns:a16="http://schemas.microsoft.com/office/drawing/2014/main" val="1630141008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3674261910"/>
                    </a:ext>
                  </a:extLst>
                </a:gridCol>
                <a:gridCol w="1745904">
                  <a:extLst>
                    <a:ext uri="{9D8B030D-6E8A-4147-A177-3AD203B41FA5}">
                      <a16:colId xmlns:a16="http://schemas.microsoft.com/office/drawing/2014/main" val="59128772"/>
                    </a:ext>
                  </a:extLst>
                </a:gridCol>
                <a:gridCol w="1893407">
                  <a:extLst>
                    <a:ext uri="{9D8B030D-6E8A-4147-A177-3AD203B41FA5}">
                      <a16:colId xmlns:a16="http://schemas.microsoft.com/office/drawing/2014/main" val="3085413463"/>
                    </a:ext>
                  </a:extLst>
                </a:gridCol>
              </a:tblGrid>
              <a:tr h="676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85107"/>
                  </a:ext>
                </a:extLst>
              </a:tr>
              <a:tr h="676724">
                <a:tc>
                  <a:txBody>
                    <a:bodyPr/>
                    <a:lstStyle/>
                    <a:p>
                      <a:r>
                        <a:rPr lang="en-US" dirty="0"/>
                        <a:t># of School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(76% of Total)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(83% of Total)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62738"/>
                  </a:ext>
                </a:extLst>
              </a:tr>
              <a:tr h="676724">
                <a:tc>
                  <a:txBody>
                    <a:bodyPr/>
                    <a:lstStyle/>
                    <a:p>
                      <a:r>
                        <a:rPr lang="en-US" dirty="0"/>
                        <a:t># of Traditional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973</a:t>
                      </a:r>
                    </a:p>
                    <a:p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(58% of Total)</a:t>
                      </a:r>
                      <a:endParaRPr lang="en-US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1135</a:t>
                      </a:r>
                    </a:p>
                    <a:p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(60% of Total)</a:t>
                      </a:r>
                      <a:endParaRPr lang="en-US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00510"/>
                  </a:ext>
                </a:extLst>
              </a:tr>
              <a:tr h="676724">
                <a:tc>
                  <a:txBody>
                    <a:bodyPr/>
                    <a:lstStyle/>
                    <a:p>
                      <a:r>
                        <a:rPr lang="en-US" dirty="0"/>
                        <a:t># of Non-Traditional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90758"/>
                  </a:ext>
                </a:extLst>
              </a:tr>
              <a:tr h="1001182">
                <a:tc>
                  <a:txBody>
                    <a:bodyPr/>
                    <a:lstStyle/>
                    <a:p>
                      <a:r>
                        <a:rPr lang="en-US" dirty="0"/>
                        <a:t># of County Reports</a:t>
                      </a:r>
                    </a:p>
                    <a:p>
                      <a:r>
                        <a:rPr lang="en-US" sz="1200" dirty="0"/>
                        <a:t>(9 counties with 1 school district =                            no county report)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34177"/>
                  </a:ext>
                </a:extLst>
              </a:tr>
              <a:tr h="1334910">
                <a:tc>
                  <a:txBody>
                    <a:bodyPr/>
                    <a:lstStyle/>
                    <a:p>
                      <a:r>
                        <a:rPr lang="en-US" dirty="0"/>
                        <a:t># of Counties with                       no PAYS data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(2015: Sullivan, Union, Wayne, Wyoming)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(2017: Montour, Sullivan &amp; Wyoming)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(2019: Wyoming)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7763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2159BD32-842B-46EC-A2F2-18830C4A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84967"/>
            <a:ext cx="8796528" cy="68197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Administration Overview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43364CF-F9EF-45D0-B90E-02C1FE2C5D39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D0F77B-EE2D-46E7-81C9-22B59DDECAB6}"/>
              </a:ext>
            </a:extLst>
          </p:cNvPr>
          <p:cNvSpPr txBox="1"/>
          <p:nvPr/>
        </p:nvSpPr>
        <p:spPr>
          <a:xfrm>
            <a:off x="2133012" y="4923527"/>
            <a:ext cx="4901184" cy="8002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74.2%</a:t>
            </a:r>
          </a:p>
          <a:p>
            <a:pPr algn="ctr"/>
            <a:r>
              <a:rPr lang="en-US" b="1" dirty="0"/>
              <a:t>Participation Rate of Participating Schools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9E5256-FB1B-49EC-94EA-C3CED5EB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84966"/>
            <a:ext cx="8764872" cy="115861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Percent of Students Enrolled                                       in Participating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E630C-6064-4ED8-A28F-CF3FE9EF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49" y="1439610"/>
            <a:ext cx="8540151" cy="3287889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EF29891-D2AE-4955-B1B1-81F3C79A5256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473C9-2F80-4336-B331-EF5E346CD890}"/>
              </a:ext>
            </a:extLst>
          </p:cNvPr>
          <p:cNvSpPr txBox="1"/>
          <p:nvPr/>
        </p:nvSpPr>
        <p:spPr>
          <a:xfrm>
            <a:off x="1949570" y="4252823"/>
            <a:ext cx="69011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26,379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83FB624-FD69-4F66-B66A-47A35ECEC976}"/>
              </a:ext>
            </a:extLst>
          </p:cNvPr>
          <p:cNvSpPr/>
          <p:nvPr/>
        </p:nvSpPr>
        <p:spPr>
          <a:xfrm>
            <a:off x="1716656" y="4166558"/>
            <a:ext cx="232913" cy="39404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DBB07-7F42-44E2-B45E-8F55D1390233}"/>
              </a:ext>
            </a:extLst>
          </p:cNvPr>
          <p:cNvSpPr txBox="1"/>
          <p:nvPr/>
        </p:nvSpPr>
        <p:spPr>
          <a:xfrm>
            <a:off x="4689894" y="4258574"/>
            <a:ext cx="69011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41,387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753086A3-B704-4839-9753-F162009CDC00}"/>
              </a:ext>
            </a:extLst>
          </p:cNvPr>
          <p:cNvSpPr/>
          <p:nvPr/>
        </p:nvSpPr>
        <p:spPr>
          <a:xfrm>
            <a:off x="4456980" y="4172309"/>
            <a:ext cx="232913" cy="39404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D0F77B-EE2D-46E7-81C9-22B59DDECAB6}"/>
              </a:ext>
            </a:extLst>
          </p:cNvPr>
          <p:cNvSpPr txBox="1"/>
          <p:nvPr/>
        </p:nvSpPr>
        <p:spPr>
          <a:xfrm>
            <a:off x="2121118" y="4923527"/>
            <a:ext cx="4901184" cy="8002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54.2%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</a:rPr>
              <a:t>Participation Rate of All Eligible Schools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9E5256-FB1B-49EC-94EA-C3CED5EB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84966"/>
            <a:ext cx="8764872" cy="115861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Percent of Participating Students Enrolled in               </a:t>
            </a:r>
            <a:br>
              <a:rPr lang="en-US" sz="2400" dirty="0"/>
            </a:br>
            <a:r>
              <a:rPr lang="en-US" sz="2400" dirty="0"/>
              <a:t>All Eligible Schools Statewide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E5818-307E-4CC1-90B5-0D108091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74" y="1339901"/>
            <a:ext cx="8393501" cy="333280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0211FC-CDE1-4F18-9500-6BEFEB1897D0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D9D1-7C5E-4249-938A-BA0F28116C35}"/>
              </a:ext>
            </a:extLst>
          </p:cNvPr>
          <p:cNvSpPr txBox="1"/>
          <p:nvPr/>
        </p:nvSpPr>
        <p:spPr>
          <a:xfrm>
            <a:off x="2182483" y="4364931"/>
            <a:ext cx="69011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26,379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664246E-51E2-490D-9563-598706B602B8}"/>
              </a:ext>
            </a:extLst>
          </p:cNvPr>
          <p:cNvSpPr/>
          <p:nvPr/>
        </p:nvSpPr>
        <p:spPr>
          <a:xfrm>
            <a:off x="1949569" y="4278666"/>
            <a:ext cx="232913" cy="39404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18E07-C9D0-4172-AF91-DA2B5BD9C208}"/>
              </a:ext>
            </a:extLst>
          </p:cNvPr>
          <p:cNvSpPr txBox="1"/>
          <p:nvPr/>
        </p:nvSpPr>
        <p:spPr>
          <a:xfrm>
            <a:off x="4804914" y="4364931"/>
            <a:ext cx="69011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12,327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B745CF5-B14D-4069-BECA-BB73EC5F222C}"/>
              </a:ext>
            </a:extLst>
          </p:cNvPr>
          <p:cNvSpPr/>
          <p:nvPr/>
        </p:nvSpPr>
        <p:spPr>
          <a:xfrm>
            <a:off x="4572000" y="4278666"/>
            <a:ext cx="232913" cy="39404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407"/>
            <a:ext cx="9144000" cy="68197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Validity Checks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93DAFC-78F4-4D0A-8B72-681776863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37171"/>
              </p:ext>
            </p:extLst>
          </p:nvPr>
        </p:nvGraphicFramePr>
        <p:xfrm>
          <a:off x="640080" y="802059"/>
          <a:ext cx="6620255" cy="176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192">
                  <a:extLst>
                    <a:ext uri="{9D8B030D-6E8A-4147-A177-3AD203B41FA5}">
                      <a16:colId xmlns:a16="http://schemas.microsoft.com/office/drawing/2014/main" val="1630141008"/>
                    </a:ext>
                  </a:extLst>
                </a:gridCol>
                <a:gridCol w="1233007">
                  <a:extLst>
                    <a:ext uri="{9D8B030D-6E8A-4147-A177-3AD203B41FA5}">
                      <a16:colId xmlns:a16="http://schemas.microsoft.com/office/drawing/2014/main" val="3674261910"/>
                    </a:ext>
                  </a:extLst>
                </a:gridCol>
                <a:gridCol w="1486028">
                  <a:extLst>
                    <a:ext uri="{9D8B030D-6E8A-4147-A177-3AD203B41FA5}">
                      <a16:colId xmlns:a16="http://schemas.microsoft.com/office/drawing/2014/main" val="59128772"/>
                    </a:ext>
                  </a:extLst>
                </a:gridCol>
                <a:gridCol w="1486028">
                  <a:extLst>
                    <a:ext uri="{9D8B030D-6E8A-4147-A177-3AD203B41FA5}">
                      <a16:colId xmlns:a16="http://schemas.microsoft.com/office/drawing/2014/main" val="1323125684"/>
                    </a:ext>
                  </a:extLst>
                </a:gridCol>
              </a:tblGrid>
              <a:tr h="422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85107"/>
                  </a:ext>
                </a:extLst>
              </a:tr>
              <a:tr h="422340">
                <a:tc>
                  <a:txBody>
                    <a:bodyPr/>
                    <a:lstStyle/>
                    <a:p>
                      <a:r>
                        <a:rPr lang="en-US" dirty="0"/>
                        <a:t>Surveys Administered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78564"/>
                  </a:ext>
                </a:extLst>
              </a:tr>
              <a:tr h="422340">
                <a:tc>
                  <a:txBody>
                    <a:bodyPr/>
                    <a:lstStyle/>
                    <a:p>
                      <a:r>
                        <a:rPr lang="en-US" dirty="0"/>
                        <a:t># of Invalid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75006"/>
                  </a:ext>
                </a:extLst>
              </a:tr>
              <a:tr h="4998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of Surveys 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u="none" dirty="0"/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u="none" dirty="0"/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005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02739E2-7E85-473C-B4FD-C0E8617B2830}"/>
              </a:ext>
            </a:extLst>
          </p:cNvPr>
          <p:cNvSpPr/>
          <p:nvPr/>
        </p:nvSpPr>
        <p:spPr>
          <a:xfrm>
            <a:off x="429768" y="2758463"/>
            <a:ext cx="7214616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r>
              <a:rPr lang="en-US" sz="2000" dirty="0">
                <a:cs typeface="Calibri" panose="020F0502020204030204" pitchFamily="34" charset="0"/>
              </a:rPr>
              <a:t>Used fictitious drug </a:t>
            </a:r>
            <a:r>
              <a:rPr lang="en-US" sz="1600" dirty="0">
                <a:cs typeface="Calibri" panose="020F0502020204030204" pitchFamily="34" charset="0"/>
              </a:rPr>
              <a:t>(3,497)</a:t>
            </a:r>
          </a:p>
          <a:p>
            <a:pPr marL="329184" lvl="1" defTabSz="457200">
              <a:spcBef>
                <a:spcPct val="20000"/>
              </a:spcBef>
              <a:buClr>
                <a:srgbClr val="4F81BD"/>
              </a:buClr>
              <a:buSzPct val="95000"/>
            </a:pPr>
            <a:endParaRPr lang="en-US" sz="1200" dirty="0">
              <a:cs typeface="Calibri" panose="020F0502020204030204" pitchFamily="34" charset="0"/>
            </a:endParaRPr>
          </a:p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r>
              <a:rPr lang="en-US" sz="2000" dirty="0">
                <a:cs typeface="Calibri" panose="020F0502020204030204" pitchFamily="34" charset="0"/>
              </a:rPr>
              <a:t>Improbably high levels of drug use </a:t>
            </a:r>
            <a:r>
              <a:rPr lang="en-US" sz="1600" dirty="0">
                <a:cs typeface="Calibri" panose="020F0502020204030204" pitchFamily="34" charset="0"/>
              </a:rPr>
              <a:t>(2,524)</a:t>
            </a:r>
          </a:p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r>
              <a:rPr lang="en-US" sz="2000" dirty="0">
                <a:cs typeface="Calibri" panose="020F0502020204030204" pitchFamily="34" charset="0"/>
              </a:rPr>
              <a:t>Past-month rates higher than lifetime rates </a:t>
            </a:r>
            <a:r>
              <a:rPr lang="en-US" sz="1600" dirty="0">
                <a:cs typeface="Calibri" panose="020F0502020204030204" pitchFamily="34" charset="0"/>
              </a:rPr>
              <a:t>(1,654)</a:t>
            </a:r>
          </a:p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endParaRPr lang="en-US" sz="1600" dirty="0">
              <a:cs typeface="Calibri" panose="020F0502020204030204" pitchFamily="34" charset="0"/>
            </a:endParaRPr>
          </a:p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Age-grade inconsistency </a:t>
            </a:r>
            <a:r>
              <a:rPr lang="en-US" sz="1600" dirty="0">
                <a:cs typeface="Calibri" panose="020F0502020204030204" pitchFamily="34" charset="0"/>
              </a:rPr>
              <a:t>(1,622)</a:t>
            </a:r>
          </a:p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endParaRPr lang="en-US" sz="1600" dirty="0">
              <a:cs typeface="Calibri" panose="020F0502020204030204" pitchFamily="34" charset="0"/>
            </a:endParaRPr>
          </a:p>
          <a:p>
            <a:pPr marL="228600" lvl="0" indent="-228600" defTabSz="457200">
              <a:spcBef>
                <a:spcPct val="20000"/>
              </a:spcBef>
              <a:buClr>
                <a:srgbClr val="4F81BD"/>
              </a:buClr>
              <a:buSzPct val="95000"/>
              <a:buFont typeface="Arial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Age of joining a gang higher that was higher than age </a:t>
            </a:r>
            <a:r>
              <a:rPr lang="en-US" sz="1600" dirty="0">
                <a:cs typeface="Calibri" panose="020F0502020204030204" pitchFamily="34" charset="0"/>
              </a:rPr>
              <a:t>(468)</a:t>
            </a:r>
            <a:endParaRPr lang="en-US" sz="2000" dirty="0"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701A50-EBE7-4090-BA9F-C07176FC0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21" y="3005206"/>
            <a:ext cx="1647291" cy="20422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538C7-F9D6-40E0-B943-0ED09CE3DE93}"/>
              </a:ext>
            </a:extLst>
          </p:cNvPr>
          <p:cNvSpPr txBox="1"/>
          <p:nvPr/>
        </p:nvSpPr>
        <p:spPr>
          <a:xfrm>
            <a:off x="7079133" y="3118926"/>
            <a:ext cx="142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Many surveys met  multiple dishonest and/or exaggeration  checks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C339888-8C35-4B8A-BA68-EA4A80496BA0}"/>
              </a:ext>
            </a:extLst>
          </p:cNvPr>
          <p:cNvSpPr/>
          <p:nvPr/>
        </p:nvSpPr>
        <p:spPr>
          <a:xfrm>
            <a:off x="6478438" y="1847832"/>
            <a:ext cx="2523830" cy="86927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092B5-68A4-420D-AB13-D525C8D52698}"/>
              </a:ext>
            </a:extLst>
          </p:cNvPr>
          <p:cNvSpPr txBox="1"/>
          <p:nvPr/>
        </p:nvSpPr>
        <p:spPr>
          <a:xfrm>
            <a:off x="6771736" y="2066601"/>
            <a:ext cx="2230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Any # &lt; 10%</a:t>
            </a:r>
          </a:p>
          <a:p>
            <a:pPr algn="ctr"/>
            <a:r>
              <a:rPr lang="en-US" sz="1100" b="1" dirty="0"/>
              <a:t>considered statistically valid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A9EF76-9CD9-4299-8C98-19BA22FDDD8C}"/>
              </a:ext>
            </a:extLst>
          </p:cNvPr>
          <p:cNvSpPr txBox="1">
            <a:spLocks/>
          </p:cNvSpPr>
          <p:nvPr/>
        </p:nvSpPr>
        <p:spPr bwMode="auto">
          <a:xfrm>
            <a:off x="8534400" y="6322291"/>
            <a:ext cx="533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AAB0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EFAA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0423D3-A1E6-403A-B4F6-124E12BE77AB}" type="slidenum">
              <a:rPr lang="en-US" altLang="en-US" sz="1400" b="1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59360</TotalTime>
  <Words>880</Words>
  <Application>Microsoft Office PowerPoint</Application>
  <PresentationFormat>On-screen Show (4:3)</PresentationFormat>
  <Paragraphs>270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Bradley Hand ITC TT-Bold</vt:lpstr>
      <vt:lpstr>Calibri</vt:lpstr>
      <vt:lpstr>Cambria</vt:lpstr>
      <vt:lpstr>Century Gothic</vt:lpstr>
      <vt:lpstr>Courier New</vt:lpstr>
      <vt:lpstr>Rage Italic</vt:lpstr>
      <vt:lpstr>Wingdings</vt:lpstr>
      <vt:lpstr>Sketchbook</vt:lpstr>
      <vt:lpstr>2019 PAYS Overview</vt:lpstr>
      <vt:lpstr>THANK YOU PAYS Advisory Group (PAYSAG)</vt:lpstr>
      <vt:lpstr>Participation By-The-Numbers </vt:lpstr>
      <vt:lpstr>PowerPoint Presentation</vt:lpstr>
      <vt:lpstr>Administration/Participation History</vt:lpstr>
      <vt:lpstr>Administration Overview</vt:lpstr>
      <vt:lpstr>Percent of Students Enrolled                                       in Participating Schools</vt:lpstr>
      <vt:lpstr>Percent of Participating Students Enrolled in                All Eligible Schools Statewide</vt:lpstr>
      <vt:lpstr>Validity Checks</vt:lpstr>
      <vt:lpstr>Survey &amp; Report Basics </vt:lpstr>
      <vt:lpstr>PowerPoint Presentation</vt:lpstr>
      <vt:lpstr>PAYS Local/County Report Sections</vt:lpstr>
      <vt:lpstr>PowerPoint Presentation</vt:lpstr>
      <vt:lpstr>Where To Go For Information &amp; Assistance </vt:lpstr>
      <vt:lpstr>PCCD</vt:lpstr>
      <vt:lpstr>Two PAYS State Reports   </vt:lpstr>
      <vt:lpstr>PowerPoint Presentation</vt:lpstr>
      <vt:lpstr>PowerPoint Presentation</vt:lpstr>
      <vt:lpstr>Data “Crosstabs”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</dc:creator>
  <cp:lastModifiedBy>Jeanine Emigh</cp:lastModifiedBy>
  <cp:revision>366</cp:revision>
  <cp:lastPrinted>2018-05-31T18:11:18Z</cp:lastPrinted>
  <dcterms:created xsi:type="dcterms:W3CDTF">2014-02-28T19:37:58Z</dcterms:created>
  <dcterms:modified xsi:type="dcterms:W3CDTF">2020-06-03T18:20:43Z</dcterms:modified>
</cp:coreProperties>
</file>